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9" r:id="rId4"/>
    <p:sldId id="263" r:id="rId5"/>
    <p:sldId id="265" r:id="rId6"/>
    <p:sldId id="266" r:id="rId7"/>
    <p:sldId id="267" r:id="rId8"/>
    <p:sldId id="278" r:id="rId9"/>
    <p:sldId id="279" r:id="rId10"/>
    <p:sldId id="280" r:id="rId11"/>
    <p:sldId id="290" r:id="rId12"/>
    <p:sldId id="291" r:id="rId13"/>
    <p:sldId id="299" r:id="rId14"/>
    <p:sldId id="282" r:id="rId15"/>
    <p:sldId id="293" r:id="rId16"/>
    <p:sldId id="294" r:id="rId17"/>
    <p:sldId id="295" r:id="rId18"/>
    <p:sldId id="300" r:id="rId19"/>
    <p:sldId id="301" r:id="rId20"/>
    <p:sldId id="302" r:id="rId21"/>
    <p:sldId id="303" r:id="rId22"/>
  </p:sldIdLst>
  <p:sldSz cx="12192000" cy="6858000"/>
  <p:notesSz cx="6858000" cy="9144000"/>
  <p:embeddedFontLst>
    <p:embeddedFont>
      <p:font typeface="方正大黑简体" panose="02010600030101010101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601636A-36E1-4AF3-90D7-2D593115786F}">
          <p14:sldIdLst>
            <p14:sldId id="256"/>
            <p14:sldId id="259"/>
            <p14:sldId id="263"/>
            <p14:sldId id="265"/>
            <p14:sldId id="266"/>
            <p14:sldId id="267"/>
            <p14:sldId id="278"/>
            <p14:sldId id="279"/>
            <p14:sldId id="280"/>
            <p14:sldId id="290"/>
            <p14:sldId id="291"/>
            <p14:sldId id="299"/>
            <p14:sldId id="282"/>
            <p14:sldId id="293"/>
            <p14:sldId id="294"/>
            <p14:sldId id="295"/>
            <p14:sldId id="300"/>
            <p14:sldId id="301"/>
            <p14:sldId id="302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3" Type="http://schemas.openxmlformats.org/officeDocument/2006/relationships/tags" Target="../tags/tag12.xml"/><Relationship Id="rId21" Type="http://schemas.openxmlformats.org/officeDocument/2006/relationships/slideMaster" Target="../slideMasters/slideMaster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image" Target="../media/image3.png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image" Target="../media/image2.png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1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39.xml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2" Type="http://schemas.openxmlformats.org/officeDocument/2006/relationships/tags" Target="../tags/tag46.xml"/><Relationship Id="rId16" Type="http://schemas.openxmlformats.org/officeDocument/2006/relationships/image" Target="../media/image1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tags" Target="../tags/tag101.xml"/><Relationship Id="rId18" Type="http://schemas.openxmlformats.org/officeDocument/2006/relationships/tags" Target="../tags/tag106.xml"/><Relationship Id="rId3" Type="http://schemas.openxmlformats.org/officeDocument/2006/relationships/tags" Target="../tags/tag91.xml"/><Relationship Id="rId21" Type="http://schemas.openxmlformats.org/officeDocument/2006/relationships/slideMaster" Target="../slideMasters/slideMaster2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20" Type="http://schemas.openxmlformats.org/officeDocument/2006/relationships/tags" Target="../tags/tag108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24" Type="http://schemas.openxmlformats.org/officeDocument/2006/relationships/image" Target="../media/image3.png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23" Type="http://schemas.openxmlformats.org/officeDocument/2006/relationships/image" Target="../media/image2.png"/><Relationship Id="rId10" Type="http://schemas.openxmlformats.org/officeDocument/2006/relationships/tags" Target="../tags/tag98.xml"/><Relationship Id="rId19" Type="http://schemas.openxmlformats.org/officeDocument/2006/relationships/tags" Target="../tags/tag107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Relationship Id="rId2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H="1" flipV="1">
            <a:off x="0" y="1816100"/>
            <a:ext cx="7315200" cy="5041900"/>
          </a:xfrm>
          <a:prstGeom prst="rect">
            <a:avLst/>
          </a:prstGeom>
          <a:gradFill flip="none" rotWithShape="1">
            <a:gsLst>
              <a:gs pos="36000">
                <a:schemeClr val="accent1">
                  <a:alpha val="0"/>
                </a:schemeClr>
              </a:gs>
              <a:gs pos="100000">
                <a:schemeClr val="accent1">
                  <a:alpha val="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7348406" y="0"/>
            <a:ext cx="4843594" cy="3860800"/>
          </a:xfrm>
          <a:prstGeom prst="rect">
            <a:avLst/>
          </a:prstGeom>
          <a:gradFill flip="none" rotWithShape="1">
            <a:gsLst>
              <a:gs pos="5000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未标题-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2"/>
          <a:srcRect l="45913" r="48144"/>
          <a:stretch>
            <a:fillRect/>
          </a:stretch>
        </p:blipFill>
        <p:spPr>
          <a:xfrm rot="1080000">
            <a:off x="9085628" y="248285"/>
            <a:ext cx="155527" cy="6187440"/>
          </a:xfrm>
          <a:prstGeom prst="rect">
            <a:avLst/>
          </a:prstGeom>
        </p:spPr>
      </p:pic>
      <p:pic>
        <p:nvPicPr>
          <p:cNvPr id="17" name="图片 16" descr="未标题-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2"/>
          <a:srcRect l="40367" r="44843"/>
          <a:stretch>
            <a:fillRect/>
          </a:stretch>
        </p:blipFill>
        <p:spPr>
          <a:xfrm rot="1080000">
            <a:off x="10551493" y="223520"/>
            <a:ext cx="387017" cy="6187440"/>
          </a:xfrm>
          <a:prstGeom prst="rect">
            <a:avLst/>
          </a:prstGeom>
        </p:spPr>
      </p:pic>
      <p:pic>
        <p:nvPicPr>
          <p:cNvPr id="19" name="图片 18" descr="未标题-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2"/>
          <a:srcRect l="43824" r="47950"/>
          <a:stretch>
            <a:fillRect/>
          </a:stretch>
        </p:blipFill>
        <p:spPr>
          <a:xfrm rot="1080000">
            <a:off x="7355205" y="240665"/>
            <a:ext cx="215265" cy="6187440"/>
          </a:xfrm>
          <a:prstGeom prst="rect">
            <a:avLst/>
          </a:prstGeom>
        </p:spPr>
      </p:pic>
      <p:cxnSp>
        <p:nvCxnSpPr>
          <p:cNvPr id="22" name="直接连接符 21"/>
          <p:cNvCxnSpPr/>
          <p:nvPr userDrawn="1">
            <p:custDataLst>
              <p:tags r:id="rId7"/>
            </p:custDataLst>
          </p:nvPr>
        </p:nvCxnSpPr>
        <p:spPr>
          <a:xfrm flipH="1">
            <a:off x="1282700" y="1042035"/>
            <a:ext cx="274955" cy="0"/>
          </a:xfrm>
          <a:prstGeom prst="line">
            <a:avLst/>
          </a:prstGeom>
          <a:ln w="19050" cap="rnd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 userDrawn="1">
            <p:custDataLst>
              <p:tags r:id="rId8"/>
            </p:custDataLst>
          </p:nvPr>
        </p:nvCxnSpPr>
        <p:spPr>
          <a:xfrm flipH="1">
            <a:off x="1282700" y="1136650"/>
            <a:ext cx="184785" cy="0"/>
          </a:xfrm>
          <a:prstGeom prst="line">
            <a:avLst/>
          </a:prstGeom>
          <a:ln w="19050" cap="rnd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12"/>
            </p:custDataLst>
          </p:nvPr>
        </p:nvSpPr>
        <p:spPr>
          <a:xfrm flipH="1" flipV="1">
            <a:off x="5066030" y="0"/>
            <a:ext cx="3305810" cy="6858000"/>
          </a:xfrm>
          <a:custGeom>
            <a:avLst/>
            <a:gdLst>
              <a:gd name="connsiteX0" fmla="*/ 2228731 w 3305677"/>
              <a:gd name="connsiteY0" fmla="*/ 0 h 6859386"/>
              <a:gd name="connsiteX1" fmla="*/ 3305677 w 3305677"/>
              <a:gd name="connsiteY1" fmla="*/ 58 h 6859386"/>
              <a:gd name="connsiteX2" fmla="*/ 1076947 w 3305677"/>
              <a:gd name="connsiteY2" fmla="*/ 6859386 h 6859386"/>
              <a:gd name="connsiteX3" fmla="*/ 0 w 3305677"/>
              <a:gd name="connsiteY3" fmla="*/ 6859328 h 6859386"/>
              <a:gd name="connsiteX4" fmla="*/ 2228731 w 3305677"/>
              <a:gd name="connsiteY4" fmla="*/ 0 h 685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677" h="6859386">
                <a:moveTo>
                  <a:pt x="2228731" y="0"/>
                </a:moveTo>
                <a:lnTo>
                  <a:pt x="3305677" y="58"/>
                </a:lnTo>
                <a:lnTo>
                  <a:pt x="1076947" y="6859386"/>
                </a:lnTo>
                <a:lnTo>
                  <a:pt x="0" y="6859328"/>
                </a:lnTo>
                <a:lnTo>
                  <a:pt x="2228731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9000"/>
                </a:schemeClr>
              </a:gs>
              <a:gs pos="4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13"/>
            </p:custDataLst>
          </p:nvPr>
        </p:nvSpPr>
        <p:spPr>
          <a:xfrm flipH="1" flipV="1">
            <a:off x="6337935" y="0"/>
            <a:ext cx="3708400" cy="6858000"/>
          </a:xfrm>
          <a:custGeom>
            <a:avLst/>
            <a:gdLst>
              <a:gd name="connsiteX0" fmla="*/ 3702919 w 3702919"/>
              <a:gd name="connsiteY0" fmla="*/ 0 h 6795487"/>
              <a:gd name="connsiteX1" fmla="*/ 1549382 w 3702919"/>
              <a:gd name="connsiteY1" fmla="*/ 6627908 h 6795487"/>
              <a:gd name="connsiteX2" fmla="*/ 0 w 3702919"/>
              <a:gd name="connsiteY2" fmla="*/ 6795487 h 6795487"/>
              <a:gd name="connsiteX3" fmla="*/ 2207891 w 3702919"/>
              <a:gd name="connsiteY3" fmla="*/ 297 h 6795487"/>
              <a:gd name="connsiteX4" fmla="*/ 3702919 w 3702919"/>
              <a:gd name="connsiteY4" fmla="*/ 0 h 679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0" h="10801">
                <a:moveTo>
                  <a:pt x="5840" y="0"/>
                </a:moveTo>
                <a:lnTo>
                  <a:pt x="2396" y="10782"/>
                </a:lnTo>
                <a:lnTo>
                  <a:pt x="2227" y="10801"/>
                </a:lnTo>
                <a:lnTo>
                  <a:pt x="0" y="10801"/>
                </a:lnTo>
                <a:lnTo>
                  <a:pt x="3449" y="0"/>
                </a:lnTo>
                <a:lnTo>
                  <a:pt x="584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  <a:lumMod val="10000"/>
                  <a:lumOff val="90000"/>
                </a:schemeClr>
              </a:gs>
              <a:gs pos="52000">
                <a:schemeClr val="accent1">
                  <a:lumMod val="10000"/>
                  <a:lumOff val="90000"/>
                  <a:alpha val="0"/>
                </a:schemeClr>
              </a:gs>
            </a:gsLst>
            <a:lin ang="12000000" scaled="0"/>
          </a:gradFill>
          <a:ln>
            <a:gradFill>
              <a:gsLst>
                <a:gs pos="9000">
                  <a:schemeClr val="accent1">
                    <a:alpha val="0"/>
                  </a:schemeClr>
                </a:gs>
                <a:gs pos="51000">
                  <a:schemeClr val="accent1">
                    <a:lumMod val="55000"/>
                    <a:lumOff val="45000"/>
                    <a:alpha val="13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34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33" name="任意多边形: 形状 32"/>
          <p:cNvSpPr/>
          <p:nvPr userDrawn="1">
            <p:custDataLst>
              <p:tags r:id="rId14"/>
            </p:custDataLst>
          </p:nvPr>
        </p:nvSpPr>
        <p:spPr>
          <a:xfrm flipH="1" flipV="1">
            <a:off x="7993380" y="0"/>
            <a:ext cx="3731260" cy="6858000"/>
          </a:xfrm>
          <a:custGeom>
            <a:avLst/>
            <a:gdLst>
              <a:gd name="connsiteX0" fmla="*/ 2228726 w 3730988"/>
              <a:gd name="connsiteY0" fmla="*/ 0 h 6859357"/>
              <a:gd name="connsiteX1" fmla="*/ 3730988 w 3730988"/>
              <a:gd name="connsiteY1" fmla="*/ 43 h 6859357"/>
              <a:gd name="connsiteX2" fmla="*/ 1502262 w 3730988"/>
              <a:gd name="connsiteY2" fmla="*/ 6859357 h 6859357"/>
              <a:gd name="connsiteX3" fmla="*/ 0 w 3730988"/>
              <a:gd name="connsiteY3" fmla="*/ 6859314 h 6859357"/>
              <a:gd name="connsiteX4" fmla="*/ 2228726 w 3730988"/>
              <a:gd name="connsiteY4" fmla="*/ 0 h 685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988" h="6859357">
                <a:moveTo>
                  <a:pt x="2228726" y="0"/>
                </a:moveTo>
                <a:lnTo>
                  <a:pt x="3730988" y="43"/>
                </a:lnTo>
                <a:lnTo>
                  <a:pt x="1502262" y="6859357"/>
                </a:lnTo>
                <a:lnTo>
                  <a:pt x="0" y="6859314"/>
                </a:lnTo>
                <a:lnTo>
                  <a:pt x="2228726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alpha val="0"/>
                  <a:lumMod val="94000"/>
                </a:schemeClr>
              </a:gs>
            </a:gsLst>
            <a:lin ang="5400000" scaled="0"/>
          </a:gradFill>
          <a:ln w="22225">
            <a:gradFill>
              <a:gsLst>
                <a:gs pos="9000">
                  <a:schemeClr val="accent1">
                    <a:alpha val="0"/>
                  </a:schemeClr>
                </a:gs>
                <a:gs pos="51000">
                  <a:schemeClr val="accent1">
                    <a:alpha val="30000"/>
                    <a:lumMod val="55000"/>
                    <a:lumOff val="4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34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ea typeface="思源宋体 CN" panose="02020400000000000000" charset="-122"/>
            </a:endParaRPr>
          </a:p>
        </p:txBody>
      </p:sp>
      <p:pic>
        <p:nvPicPr>
          <p:cNvPr id="7" name="图片 6" descr="000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590405" y="0"/>
            <a:ext cx="2601595" cy="6858000"/>
          </a:xfrm>
          <a:prstGeom prst="rect">
            <a:avLst/>
          </a:prstGeom>
        </p:spPr>
      </p:pic>
      <p:pic>
        <p:nvPicPr>
          <p:cNvPr id="10" name="图片 9" descr="00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1369040" y="4340225"/>
            <a:ext cx="822960" cy="25177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7"/>
            </p:custDataLst>
          </p:nvPr>
        </p:nvSpPr>
        <p:spPr>
          <a:xfrm>
            <a:off x="1200150" y="1694815"/>
            <a:ext cx="7924800" cy="2021205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8"/>
            </p:custDataLst>
          </p:nvPr>
        </p:nvSpPr>
        <p:spPr>
          <a:xfrm>
            <a:off x="1200150" y="3806376"/>
            <a:ext cx="7635600" cy="568981"/>
          </a:xfrm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19"/>
            </p:custDataLst>
          </p:nvPr>
        </p:nvSpPr>
        <p:spPr>
          <a:xfrm>
            <a:off x="8292825" y="98025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accent1">
                    <a:alpha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年号</a:t>
            </a:r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0"/>
            </p:custDataLst>
          </p:nvPr>
        </p:nvSpPr>
        <p:spPr>
          <a:xfrm>
            <a:off x="1194078" y="4574611"/>
            <a:ext cx="4587597" cy="540000"/>
          </a:xfrm>
          <a:prstGeom prst="parallelogram">
            <a:avLst>
              <a:gd name="adj" fmla="val 32056"/>
            </a:avLst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82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gradFill>
              <a:gsLst>
                <a:gs pos="1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txBody>
          <a:bodyPr vert="horz" wrap="square" lIns="0" tIns="0" rIns="0" bIns="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zh-CN" altLang="en-US" sz="1600" dirty="0">
                <a:solidFill>
                  <a:schemeClr val="tx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8" name="任意多边形: 形状 17"/>
          <p:cNvSpPr/>
          <p:nvPr userDrawn="1">
            <p:custDataLst>
              <p:tags r:id="rId2"/>
            </p:custDataLst>
          </p:nvPr>
        </p:nvSpPr>
        <p:spPr>
          <a:xfrm>
            <a:off x="11132181" y="3612337"/>
            <a:ext cx="1054580" cy="3245767"/>
          </a:xfrm>
          <a:custGeom>
            <a:avLst/>
            <a:gdLst>
              <a:gd name="connsiteX0" fmla="*/ 1054580 w 1054580"/>
              <a:gd name="connsiteY0" fmla="*/ 0 h 3245767"/>
              <a:gd name="connsiteX1" fmla="*/ 1054548 w 1054580"/>
              <a:gd name="connsiteY1" fmla="*/ 3245767 h 3245767"/>
              <a:gd name="connsiteX2" fmla="*/ 0 w 1054580"/>
              <a:gd name="connsiteY2" fmla="*/ 3245663 h 3245767"/>
              <a:gd name="connsiteX3" fmla="*/ 1054580 w 1054580"/>
              <a:gd name="connsiteY3" fmla="*/ 0 h 324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580" h="3245767">
                <a:moveTo>
                  <a:pt x="1054580" y="0"/>
                </a:moveTo>
                <a:lnTo>
                  <a:pt x="1054548" y="3245767"/>
                </a:lnTo>
                <a:lnTo>
                  <a:pt x="0" y="3245663"/>
                </a:lnTo>
                <a:lnTo>
                  <a:pt x="105458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0"/>
          </a:gradFill>
          <a:ln>
            <a:gradFill>
              <a:gsLst>
                <a:gs pos="9000">
                  <a:schemeClr val="accent1">
                    <a:alpha val="0"/>
                  </a:schemeClr>
                </a:gs>
                <a:gs pos="51000">
                  <a:schemeClr val="accent1">
                    <a:lumMod val="55000"/>
                    <a:lumOff val="45000"/>
                    <a:alpha val="34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34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3"/>
            </p:custDataLst>
          </p:nvPr>
        </p:nvSpPr>
        <p:spPr>
          <a:xfrm>
            <a:off x="7348406" y="0"/>
            <a:ext cx="4843594" cy="3860800"/>
          </a:xfrm>
          <a:prstGeom prst="rect">
            <a:avLst/>
          </a:prstGeom>
          <a:gradFill flip="none" rotWithShape="1">
            <a:gsLst>
              <a:gs pos="36000">
                <a:schemeClr val="accent1">
                  <a:alpha val="0"/>
                </a:schemeClr>
              </a:gs>
              <a:gs pos="100000">
                <a:schemeClr val="accent1">
                  <a:alpha val="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" name="图片 19" descr="未标题-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2">
            <a:alphaModFix amt="57000"/>
          </a:blip>
          <a:srcRect l="40367" r="44843" b="27704"/>
          <a:stretch>
            <a:fillRect/>
          </a:stretch>
        </p:blipFill>
        <p:spPr>
          <a:xfrm rot="1080000">
            <a:off x="11496749" y="3537693"/>
            <a:ext cx="298313" cy="3450847"/>
          </a:xfrm>
          <a:custGeom>
            <a:avLst/>
            <a:gdLst>
              <a:gd name="connsiteX0" fmla="*/ 0 w 298313"/>
              <a:gd name="connsiteY0" fmla="*/ 0 h 3450847"/>
              <a:gd name="connsiteX1" fmla="*/ 157222 w 298313"/>
              <a:gd name="connsiteY1" fmla="*/ 0 h 3450847"/>
              <a:gd name="connsiteX2" fmla="*/ 298313 w 298313"/>
              <a:gd name="connsiteY2" fmla="*/ 434232 h 3450847"/>
              <a:gd name="connsiteX3" fmla="*/ 298313 w 298313"/>
              <a:gd name="connsiteY3" fmla="*/ 3353920 h 3450847"/>
              <a:gd name="connsiteX4" fmla="*/ 1 w 298313"/>
              <a:gd name="connsiteY4" fmla="*/ 3450847 h 345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" h="5434">
                <a:moveTo>
                  <a:pt x="0" y="0"/>
                </a:moveTo>
                <a:lnTo>
                  <a:pt x="248" y="0"/>
                </a:lnTo>
                <a:lnTo>
                  <a:pt x="470" y="684"/>
                </a:lnTo>
                <a:lnTo>
                  <a:pt x="470" y="5282"/>
                </a:lnTo>
                <a:lnTo>
                  <a:pt x="0" y="5434"/>
                </a:lnTo>
                <a:lnTo>
                  <a:pt x="0" y="543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8"/>
          <p:cNvSpPr/>
          <p:nvPr userDrawn="1">
            <p:custDataLst>
              <p:tags r:id="rId5"/>
            </p:custDataLst>
          </p:nvPr>
        </p:nvSpPr>
        <p:spPr>
          <a:xfrm rot="16200000">
            <a:off x="2179320" y="-1614170"/>
            <a:ext cx="1090295" cy="5448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99" h="3780">
                <a:moveTo>
                  <a:pt x="0" y="0"/>
                </a:moveTo>
                <a:lnTo>
                  <a:pt x="2299" y="0"/>
                </a:lnTo>
                <a:lnTo>
                  <a:pt x="2299" y="3780"/>
                </a:lnTo>
                <a:lnTo>
                  <a:pt x="0" y="37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>
                <a:solidFill>
                  <a:schemeClr val="lt1"/>
                </a:solidFill>
              </a:rPr>
              <a:t>       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868680" y="565150"/>
            <a:ext cx="1738630" cy="1090295"/>
          </a:xfrm>
        </p:spPr>
        <p:txBody>
          <a:bodyPr wrap="square" anchor="ctr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标题</a:t>
            </a:r>
          </a:p>
        </p:txBody>
      </p:sp>
      <p:sp>
        <p:nvSpPr>
          <p:cNvPr id="26" name="任意多边形: 形状 25"/>
          <p:cNvSpPr/>
          <p:nvPr userDrawn="1">
            <p:custDataLst>
              <p:tags r:id="rId10"/>
            </p:custDataLst>
          </p:nvPr>
        </p:nvSpPr>
        <p:spPr>
          <a:xfrm>
            <a:off x="9863977" y="3256573"/>
            <a:ext cx="2318479" cy="3601427"/>
          </a:xfrm>
          <a:custGeom>
            <a:avLst/>
            <a:gdLst>
              <a:gd name="connsiteX0" fmla="*/ 1170174 w 2318479"/>
              <a:gd name="connsiteY0" fmla="*/ 0 h 3601427"/>
              <a:gd name="connsiteX1" fmla="*/ 2318478 w 2318479"/>
              <a:gd name="connsiteY1" fmla="*/ 17 h 3601427"/>
              <a:gd name="connsiteX2" fmla="*/ 2318479 w 2318479"/>
              <a:gd name="connsiteY2" fmla="*/ 32490 h 3601427"/>
              <a:gd name="connsiteX3" fmla="*/ 1158862 w 2318479"/>
              <a:gd name="connsiteY3" fmla="*/ 3601427 h 3601427"/>
              <a:gd name="connsiteX4" fmla="*/ 0 w 2318479"/>
              <a:gd name="connsiteY4" fmla="*/ 3601427 h 3601427"/>
              <a:gd name="connsiteX5" fmla="*/ 1170174 w 2318479"/>
              <a:gd name="connsiteY5" fmla="*/ 0 h 360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8479" h="3601427">
                <a:moveTo>
                  <a:pt x="1170174" y="0"/>
                </a:moveTo>
                <a:lnTo>
                  <a:pt x="2318478" y="17"/>
                </a:lnTo>
                <a:lnTo>
                  <a:pt x="2318479" y="32490"/>
                </a:lnTo>
                <a:lnTo>
                  <a:pt x="1158862" y="3601427"/>
                </a:lnTo>
                <a:lnTo>
                  <a:pt x="0" y="3601427"/>
                </a:lnTo>
                <a:lnTo>
                  <a:pt x="117017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23000"/>
                </a:schemeClr>
              </a:gs>
              <a:gs pos="72000">
                <a:schemeClr val="accent1">
                  <a:alpha val="0"/>
                  <a:lumMod val="94000"/>
                </a:schemeClr>
              </a:gs>
            </a:gsLst>
            <a:lin ang="16200000" scaled="1"/>
            <a:tileRect/>
          </a:gradFill>
          <a:ln w="22225">
            <a:gradFill flip="none" rotWithShape="1">
              <a:gsLst>
                <a:gs pos="9000">
                  <a:schemeClr val="accent1">
                    <a:alpha val="0"/>
                  </a:schemeClr>
                </a:gs>
                <a:gs pos="51000">
                  <a:schemeClr val="accent1">
                    <a:alpha val="21000"/>
                    <a:lumMod val="55000"/>
                    <a:lumOff val="4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ea typeface="思源宋体 CN" panose="02020400000000000000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2"/>
            </p:custDataLst>
          </p:nvPr>
        </p:nvSpPr>
        <p:spPr>
          <a:xfrm>
            <a:off x="5872175" y="4539062"/>
            <a:ext cx="447650" cy="67872"/>
          </a:xfrm>
          <a:custGeom>
            <a:avLst/>
            <a:gdLst>
              <a:gd name="connsiteX0" fmla="*/ 413714 w 447650"/>
              <a:gd name="connsiteY0" fmla="*/ 0 h 67872"/>
              <a:gd name="connsiteX1" fmla="*/ 447650 w 447650"/>
              <a:gd name="connsiteY1" fmla="*/ 33936 h 67872"/>
              <a:gd name="connsiteX2" fmla="*/ 413714 w 447650"/>
              <a:gd name="connsiteY2" fmla="*/ 67872 h 67872"/>
              <a:gd name="connsiteX3" fmla="*/ 379778 w 447650"/>
              <a:gd name="connsiteY3" fmla="*/ 33936 h 67872"/>
              <a:gd name="connsiteX4" fmla="*/ 413714 w 447650"/>
              <a:gd name="connsiteY4" fmla="*/ 0 h 67872"/>
              <a:gd name="connsiteX5" fmla="*/ 287122 w 447650"/>
              <a:gd name="connsiteY5" fmla="*/ 0 h 67872"/>
              <a:gd name="connsiteX6" fmla="*/ 321058 w 447650"/>
              <a:gd name="connsiteY6" fmla="*/ 33936 h 67872"/>
              <a:gd name="connsiteX7" fmla="*/ 287122 w 447650"/>
              <a:gd name="connsiteY7" fmla="*/ 67872 h 67872"/>
              <a:gd name="connsiteX8" fmla="*/ 253186 w 447650"/>
              <a:gd name="connsiteY8" fmla="*/ 33936 h 67872"/>
              <a:gd name="connsiteX9" fmla="*/ 287122 w 447650"/>
              <a:gd name="connsiteY9" fmla="*/ 0 h 67872"/>
              <a:gd name="connsiteX10" fmla="*/ 160529 w 447650"/>
              <a:gd name="connsiteY10" fmla="*/ 0 h 67872"/>
              <a:gd name="connsiteX11" fmla="*/ 194465 w 447650"/>
              <a:gd name="connsiteY11" fmla="*/ 33936 h 67872"/>
              <a:gd name="connsiteX12" fmla="*/ 160529 w 447650"/>
              <a:gd name="connsiteY12" fmla="*/ 67872 h 67872"/>
              <a:gd name="connsiteX13" fmla="*/ 126593 w 447650"/>
              <a:gd name="connsiteY13" fmla="*/ 33936 h 67872"/>
              <a:gd name="connsiteX14" fmla="*/ 160529 w 447650"/>
              <a:gd name="connsiteY14" fmla="*/ 0 h 67872"/>
              <a:gd name="connsiteX15" fmla="*/ 33936 w 447650"/>
              <a:gd name="connsiteY15" fmla="*/ 0 h 67872"/>
              <a:gd name="connsiteX16" fmla="*/ 67872 w 447650"/>
              <a:gd name="connsiteY16" fmla="*/ 33936 h 67872"/>
              <a:gd name="connsiteX17" fmla="*/ 33936 w 447650"/>
              <a:gd name="connsiteY17" fmla="*/ 67872 h 67872"/>
              <a:gd name="connsiteX18" fmla="*/ 0 w 447650"/>
              <a:gd name="connsiteY18" fmla="*/ 33936 h 67872"/>
              <a:gd name="connsiteX19" fmla="*/ 33936 w 447650"/>
              <a:gd name="connsiteY19" fmla="*/ 0 h 6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7650" h="67872">
                <a:moveTo>
                  <a:pt x="413714" y="0"/>
                </a:moveTo>
                <a:cubicBezTo>
                  <a:pt x="432456" y="0"/>
                  <a:pt x="447650" y="15194"/>
                  <a:pt x="447650" y="33936"/>
                </a:cubicBezTo>
                <a:cubicBezTo>
                  <a:pt x="447650" y="52678"/>
                  <a:pt x="432456" y="67872"/>
                  <a:pt x="413714" y="67872"/>
                </a:cubicBezTo>
                <a:cubicBezTo>
                  <a:pt x="394972" y="67872"/>
                  <a:pt x="379778" y="52678"/>
                  <a:pt x="379778" y="33936"/>
                </a:cubicBezTo>
                <a:cubicBezTo>
                  <a:pt x="379778" y="15194"/>
                  <a:pt x="394972" y="0"/>
                  <a:pt x="413714" y="0"/>
                </a:cubicBezTo>
                <a:close/>
                <a:moveTo>
                  <a:pt x="287122" y="0"/>
                </a:moveTo>
                <a:cubicBezTo>
                  <a:pt x="305864" y="0"/>
                  <a:pt x="321058" y="15194"/>
                  <a:pt x="321058" y="33936"/>
                </a:cubicBezTo>
                <a:cubicBezTo>
                  <a:pt x="321058" y="52678"/>
                  <a:pt x="305864" y="67872"/>
                  <a:pt x="287122" y="67872"/>
                </a:cubicBezTo>
                <a:cubicBezTo>
                  <a:pt x="268380" y="67872"/>
                  <a:pt x="253186" y="52678"/>
                  <a:pt x="253186" y="33936"/>
                </a:cubicBezTo>
                <a:cubicBezTo>
                  <a:pt x="253186" y="15194"/>
                  <a:pt x="268380" y="0"/>
                  <a:pt x="287122" y="0"/>
                </a:cubicBezTo>
                <a:close/>
                <a:moveTo>
                  <a:pt x="160529" y="0"/>
                </a:moveTo>
                <a:cubicBezTo>
                  <a:pt x="179271" y="0"/>
                  <a:pt x="194465" y="15194"/>
                  <a:pt x="194465" y="33936"/>
                </a:cubicBezTo>
                <a:cubicBezTo>
                  <a:pt x="194465" y="52678"/>
                  <a:pt x="179271" y="67872"/>
                  <a:pt x="160529" y="67872"/>
                </a:cubicBezTo>
                <a:cubicBezTo>
                  <a:pt x="141787" y="67872"/>
                  <a:pt x="126593" y="52678"/>
                  <a:pt x="126593" y="33936"/>
                </a:cubicBezTo>
                <a:cubicBezTo>
                  <a:pt x="126593" y="15194"/>
                  <a:pt x="141787" y="0"/>
                  <a:pt x="160529" y="0"/>
                </a:cubicBezTo>
                <a:close/>
                <a:moveTo>
                  <a:pt x="33936" y="0"/>
                </a:moveTo>
                <a:cubicBezTo>
                  <a:pt x="52678" y="0"/>
                  <a:pt x="67872" y="15194"/>
                  <a:pt x="67872" y="33936"/>
                </a:cubicBezTo>
                <a:cubicBezTo>
                  <a:pt x="67872" y="52678"/>
                  <a:pt x="52678" y="67872"/>
                  <a:pt x="33936" y="67872"/>
                </a:cubicBezTo>
                <a:cubicBezTo>
                  <a:pt x="15194" y="67872"/>
                  <a:pt x="0" y="52678"/>
                  <a:pt x="0" y="33936"/>
                </a:cubicBezTo>
                <a:cubicBezTo>
                  <a:pt x="0" y="15194"/>
                  <a:pt x="15194" y="0"/>
                  <a:pt x="33936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 descr="未标题-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6">
            <a:alphaModFix amt="34000"/>
          </a:blip>
          <a:srcRect l="43824" t="11332" r="47950"/>
          <a:stretch>
            <a:fillRect/>
          </a:stretch>
        </p:blipFill>
        <p:spPr>
          <a:xfrm rot="20520000" flipH="1">
            <a:off x="3370968" y="-100998"/>
            <a:ext cx="215265" cy="54862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9" h="8640">
                <a:moveTo>
                  <a:pt x="339" y="0"/>
                </a:moveTo>
                <a:lnTo>
                  <a:pt x="339" y="8640"/>
                </a:lnTo>
                <a:lnTo>
                  <a:pt x="0" y="8640"/>
                </a:lnTo>
                <a:lnTo>
                  <a:pt x="0" y="110"/>
                </a:lnTo>
                <a:lnTo>
                  <a:pt x="339" y="0"/>
                </a:lnTo>
                <a:close/>
              </a:path>
            </a:pathLst>
          </a:custGeom>
        </p:spPr>
      </p:pic>
      <p:pic>
        <p:nvPicPr>
          <p:cNvPr id="13" name="图片 12" descr="未标题-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6">
            <a:alphaModFix amt="34000"/>
          </a:blip>
          <a:srcRect l="43824" t="11321" r="47950"/>
          <a:stretch>
            <a:fillRect/>
          </a:stretch>
        </p:blipFill>
        <p:spPr>
          <a:xfrm rot="20520000" flipH="1">
            <a:off x="8215914" y="-75615"/>
            <a:ext cx="215265" cy="548693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9" h="8641">
                <a:moveTo>
                  <a:pt x="339" y="0"/>
                </a:moveTo>
                <a:lnTo>
                  <a:pt x="339" y="8641"/>
                </a:lnTo>
                <a:lnTo>
                  <a:pt x="0" y="8641"/>
                </a:lnTo>
                <a:lnTo>
                  <a:pt x="0" y="110"/>
                </a:lnTo>
                <a:lnTo>
                  <a:pt x="339" y="0"/>
                </a:lnTo>
                <a:close/>
              </a:path>
            </a:pathLst>
          </a:custGeom>
        </p:spPr>
      </p:pic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526400" y="3038549"/>
            <a:ext cx="9144000" cy="1200075"/>
          </a:xfrm>
        </p:spPr>
        <p:txBody>
          <a:bodyPr wrap="square" anchor="t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1524000" y="1610475"/>
            <a:ext cx="9144000" cy="1224000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7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</a:p>
        </p:txBody>
      </p:sp>
      <p:sp>
        <p:nvSpPr>
          <p:cNvPr id="50" name="任意多边形: 形状 49"/>
          <p:cNvSpPr/>
          <p:nvPr userDrawn="1">
            <p:custDataLst>
              <p:tags r:id="rId10"/>
            </p:custDataLst>
          </p:nvPr>
        </p:nvSpPr>
        <p:spPr>
          <a:xfrm>
            <a:off x="2602131" y="636"/>
            <a:ext cx="7010572" cy="6857364"/>
          </a:xfrm>
          <a:custGeom>
            <a:avLst/>
            <a:gdLst>
              <a:gd name="connsiteX0" fmla="*/ 0 w 7010572"/>
              <a:gd name="connsiteY0" fmla="*/ 0 h 6857364"/>
              <a:gd name="connsiteX1" fmla="*/ 4832696 w 7010572"/>
              <a:gd name="connsiteY1" fmla="*/ 118 h 6857364"/>
              <a:gd name="connsiteX2" fmla="*/ 7010572 w 7010572"/>
              <a:gd name="connsiteY2" fmla="*/ 6702934 h 6857364"/>
              <a:gd name="connsiteX3" fmla="*/ 6535285 w 7010572"/>
              <a:gd name="connsiteY3" fmla="*/ 6857364 h 6857364"/>
              <a:gd name="connsiteX4" fmla="*/ 2228093 w 7010572"/>
              <a:gd name="connsiteY4" fmla="*/ 6857364 h 685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0572" h="6857364">
                <a:moveTo>
                  <a:pt x="0" y="0"/>
                </a:moveTo>
                <a:lnTo>
                  <a:pt x="4832696" y="118"/>
                </a:lnTo>
                <a:lnTo>
                  <a:pt x="7010572" y="6702934"/>
                </a:lnTo>
                <a:lnTo>
                  <a:pt x="6535285" y="6857364"/>
                </a:lnTo>
                <a:lnTo>
                  <a:pt x="2228093" y="685736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2225">
            <a:gradFill>
              <a:gsLst>
                <a:gs pos="0">
                  <a:schemeClr val="accent1">
                    <a:alpha val="0"/>
                  </a:schemeClr>
                </a:gs>
                <a:gs pos="25000">
                  <a:schemeClr val="accent1">
                    <a:alpha val="30000"/>
                  </a:schemeClr>
                </a:gs>
                <a:gs pos="60000">
                  <a:schemeClr val="accent1">
                    <a:alpha val="0"/>
                  </a:schemeClr>
                </a:gs>
              </a:gsLst>
              <a:lin ang="534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ea typeface="思源宋体 CN" panose="02020400000000000000" charset="-122"/>
            </a:endParaRPr>
          </a:p>
        </p:txBody>
      </p:sp>
      <p:sp>
        <p:nvSpPr>
          <p:cNvPr id="32" name="任意多边形: 形状 31"/>
          <p:cNvSpPr/>
          <p:nvPr userDrawn="1">
            <p:custDataLst>
              <p:tags r:id="rId11"/>
            </p:custDataLst>
          </p:nvPr>
        </p:nvSpPr>
        <p:spPr>
          <a:xfrm>
            <a:off x="1193431" y="0"/>
            <a:ext cx="3077415" cy="4081266"/>
          </a:xfrm>
          <a:custGeom>
            <a:avLst/>
            <a:gdLst>
              <a:gd name="connsiteX0" fmla="*/ 1870372 w 3077415"/>
              <a:gd name="connsiteY0" fmla="*/ 0 h 4081266"/>
              <a:gd name="connsiteX1" fmla="*/ 3077415 w 3077415"/>
              <a:gd name="connsiteY1" fmla="*/ 3505507 h 4081266"/>
              <a:gd name="connsiteX2" fmla="*/ 1405289 w 3077415"/>
              <a:gd name="connsiteY2" fmla="*/ 4081266 h 4081266"/>
              <a:gd name="connsiteX3" fmla="*/ 0 w 3077415"/>
              <a:gd name="connsiteY3" fmla="*/ 13 h 4081266"/>
              <a:gd name="connsiteX4" fmla="*/ 1870372 w 3077415"/>
              <a:gd name="connsiteY4" fmla="*/ 0 h 408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415" h="4081266">
                <a:moveTo>
                  <a:pt x="1870372" y="0"/>
                </a:moveTo>
                <a:lnTo>
                  <a:pt x="3077415" y="3505507"/>
                </a:lnTo>
                <a:lnTo>
                  <a:pt x="1405289" y="4081266"/>
                </a:lnTo>
                <a:lnTo>
                  <a:pt x="0" y="13"/>
                </a:lnTo>
                <a:lnTo>
                  <a:pt x="1870372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7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2225">
            <a:gradFill>
              <a:gsLst>
                <a:gs pos="0">
                  <a:schemeClr val="accent1">
                    <a:alpha val="0"/>
                  </a:schemeClr>
                </a:gs>
                <a:gs pos="12000">
                  <a:schemeClr val="accent1">
                    <a:alpha val="30000"/>
                  </a:schemeClr>
                </a:gs>
                <a:gs pos="56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12"/>
            </p:custDataLst>
          </p:nvPr>
        </p:nvSpPr>
        <p:spPr>
          <a:xfrm>
            <a:off x="7534077" y="2230764"/>
            <a:ext cx="3919561" cy="4626610"/>
          </a:xfrm>
          <a:custGeom>
            <a:avLst/>
            <a:gdLst>
              <a:gd name="connsiteX0" fmla="*/ 2416287 w 3919561"/>
              <a:gd name="connsiteY0" fmla="*/ 0 h 4626610"/>
              <a:gd name="connsiteX1" fmla="*/ 3919561 w 3919561"/>
              <a:gd name="connsiteY1" fmla="*/ 4626601 h 4626610"/>
              <a:gd name="connsiteX2" fmla="*/ 1248182 w 3919561"/>
              <a:gd name="connsiteY2" fmla="*/ 4626610 h 4626610"/>
              <a:gd name="connsiteX3" fmla="*/ 0 w 3919561"/>
              <a:gd name="connsiteY3" fmla="*/ 785099 h 4626610"/>
              <a:gd name="connsiteX4" fmla="*/ 2416287 w 3919561"/>
              <a:gd name="connsiteY4" fmla="*/ 0 h 4626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9561" h="4626610">
                <a:moveTo>
                  <a:pt x="2416287" y="0"/>
                </a:moveTo>
                <a:lnTo>
                  <a:pt x="3919561" y="4626601"/>
                </a:lnTo>
                <a:lnTo>
                  <a:pt x="1248182" y="4626610"/>
                </a:lnTo>
                <a:lnTo>
                  <a:pt x="0" y="785099"/>
                </a:lnTo>
                <a:lnTo>
                  <a:pt x="241628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15000"/>
                </a:schemeClr>
              </a:gs>
              <a:gs pos="72000">
                <a:schemeClr val="accent1">
                  <a:alpha val="0"/>
                </a:schemeClr>
              </a:gs>
            </a:gsLst>
            <a:lin ang="16200000" scaled="1"/>
            <a:tileRect/>
          </a:gradFill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5000">
                  <a:schemeClr val="accent1">
                    <a:alpha val="19000"/>
                  </a:schemeClr>
                </a:gs>
                <a:gs pos="41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/>
          </a:p>
        </p:txBody>
      </p:sp>
      <p:sp>
        <p:nvSpPr>
          <p:cNvPr id="44" name="任意多边形: 形状 43"/>
          <p:cNvSpPr/>
          <p:nvPr userDrawn="1">
            <p:custDataLst>
              <p:tags r:id="rId13"/>
            </p:custDataLst>
          </p:nvPr>
        </p:nvSpPr>
        <p:spPr>
          <a:xfrm>
            <a:off x="11185732" y="0"/>
            <a:ext cx="1006268" cy="2922411"/>
          </a:xfrm>
          <a:custGeom>
            <a:avLst/>
            <a:gdLst>
              <a:gd name="connsiteX0" fmla="*/ 0 w 1006268"/>
              <a:gd name="connsiteY0" fmla="*/ 0 h 2922411"/>
              <a:gd name="connsiteX1" fmla="*/ 5525 w 1006268"/>
              <a:gd name="connsiteY1" fmla="*/ 0 h 2922411"/>
              <a:gd name="connsiteX2" fmla="*/ 1006268 w 1006268"/>
              <a:gd name="connsiteY2" fmla="*/ 74 h 2922411"/>
              <a:gd name="connsiteX3" fmla="*/ 1006268 w 1006268"/>
              <a:gd name="connsiteY3" fmla="*/ 2810981 h 2922411"/>
              <a:gd name="connsiteX4" fmla="*/ 1006268 w 1006268"/>
              <a:gd name="connsiteY4" fmla="*/ 2922411 h 2922411"/>
              <a:gd name="connsiteX5" fmla="*/ 0 w 1006268"/>
              <a:gd name="connsiteY5" fmla="*/ 0 h 29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6268" h="2922411">
                <a:moveTo>
                  <a:pt x="0" y="0"/>
                </a:moveTo>
                <a:lnTo>
                  <a:pt x="5525" y="0"/>
                </a:lnTo>
                <a:lnTo>
                  <a:pt x="1006268" y="74"/>
                </a:lnTo>
                <a:lnTo>
                  <a:pt x="1006268" y="2810981"/>
                </a:lnTo>
                <a:lnTo>
                  <a:pt x="1006268" y="292241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2225">
            <a:gradFill>
              <a:gsLst>
                <a:gs pos="0">
                  <a:schemeClr val="accent1">
                    <a:alpha val="0"/>
                  </a:schemeClr>
                </a:gs>
                <a:gs pos="12000">
                  <a:schemeClr val="accent1">
                    <a:alpha val="17000"/>
                  </a:schemeClr>
                </a:gs>
                <a:gs pos="56000">
                  <a:schemeClr val="accent1">
                    <a:alpha val="0"/>
                  </a:schemeClr>
                </a:gs>
              </a:gsLst>
              <a:lin ang="534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47" name="任意多边形: 形状 46"/>
          <p:cNvSpPr/>
          <p:nvPr userDrawn="1">
            <p:custDataLst>
              <p:tags r:id="rId14"/>
            </p:custDataLst>
          </p:nvPr>
        </p:nvSpPr>
        <p:spPr>
          <a:xfrm>
            <a:off x="1" y="5242703"/>
            <a:ext cx="555972" cy="1614674"/>
          </a:xfrm>
          <a:custGeom>
            <a:avLst/>
            <a:gdLst>
              <a:gd name="connsiteX0" fmla="*/ 0 w 555972"/>
              <a:gd name="connsiteY0" fmla="*/ 0 h 1614674"/>
              <a:gd name="connsiteX1" fmla="*/ 555972 w 555972"/>
              <a:gd name="connsiteY1" fmla="*/ 1614662 h 1614674"/>
              <a:gd name="connsiteX2" fmla="*/ 3 w 555972"/>
              <a:gd name="connsiteY2" fmla="*/ 1614674 h 1614674"/>
              <a:gd name="connsiteX3" fmla="*/ 0 w 555972"/>
              <a:gd name="connsiteY3" fmla="*/ 257965 h 1614674"/>
              <a:gd name="connsiteX4" fmla="*/ 0 w 555972"/>
              <a:gd name="connsiteY4" fmla="*/ 0 h 161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972" h="1614674">
                <a:moveTo>
                  <a:pt x="0" y="0"/>
                </a:moveTo>
                <a:lnTo>
                  <a:pt x="555972" y="1614662"/>
                </a:lnTo>
                <a:lnTo>
                  <a:pt x="3" y="1614674"/>
                </a:lnTo>
                <a:lnTo>
                  <a:pt x="0" y="25796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2225">
            <a:gradFill>
              <a:gsLst>
                <a:gs pos="0">
                  <a:schemeClr val="accent1">
                    <a:alpha val="0"/>
                  </a:schemeClr>
                </a:gs>
                <a:gs pos="12000">
                  <a:schemeClr val="accent1">
                    <a:alpha val="30000"/>
                  </a:schemeClr>
                </a:gs>
                <a:gs pos="56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内容占位符 1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H="1" flipV="1">
            <a:off x="0" y="1816100"/>
            <a:ext cx="7315200" cy="5041900"/>
          </a:xfrm>
          <a:prstGeom prst="rect">
            <a:avLst/>
          </a:prstGeom>
          <a:gradFill flip="none" rotWithShape="1">
            <a:gsLst>
              <a:gs pos="36000">
                <a:schemeClr val="accent1">
                  <a:alpha val="0"/>
                </a:schemeClr>
              </a:gs>
              <a:gs pos="100000">
                <a:schemeClr val="accent1">
                  <a:alpha val="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7348406" y="0"/>
            <a:ext cx="4843594" cy="3860800"/>
          </a:xfrm>
          <a:prstGeom prst="rect">
            <a:avLst/>
          </a:prstGeom>
          <a:gradFill flip="none" rotWithShape="1">
            <a:gsLst>
              <a:gs pos="5000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7" name="图片 16" descr="未标题-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2"/>
          <a:srcRect l="45913" r="48144"/>
          <a:stretch>
            <a:fillRect/>
          </a:stretch>
        </p:blipFill>
        <p:spPr>
          <a:xfrm rot="1080000">
            <a:off x="9085628" y="248285"/>
            <a:ext cx="155527" cy="6187440"/>
          </a:xfrm>
          <a:prstGeom prst="rect">
            <a:avLst/>
          </a:prstGeom>
        </p:spPr>
      </p:pic>
      <p:pic>
        <p:nvPicPr>
          <p:cNvPr id="19" name="图片 18" descr="未标题-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2"/>
          <a:srcRect l="40367" r="44843"/>
          <a:stretch>
            <a:fillRect/>
          </a:stretch>
        </p:blipFill>
        <p:spPr>
          <a:xfrm rot="1080000">
            <a:off x="10551493" y="223520"/>
            <a:ext cx="387017" cy="6187440"/>
          </a:xfrm>
          <a:prstGeom prst="rect">
            <a:avLst/>
          </a:prstGeom>
        </p:spPr>
      </p:pic>
      <p:pic>
        <p:nvPicPr>
          <p:cNvPr id="21" name="图片 20" descr="未标题-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2"/>
          <a:srcRect l="43824" r="47950"/>
          <a:stretch>
            <a:fillRect/>
          </a:stretch>
        </p:blipFill>
        <p:spPr>
          <a:xfrm rot="1080000">
            <a:off x="7355205" y="240665"/>
            <a:ext cx="215265" cy="6187440"/>
          </a:xfrm>
          <a:prstGeom prst="rect">
            <a:avLst/>
          </a:prstGeom>
        </p:spPr>
      </p:pic>
      <p:cxnSp>
        <p:nvCxnSpPr>
          <p:cNvPr id="23" name="直接连接符 22"/>
          <p:cNvCxnSpPr/>
          <p:nvPr userDrawn="1">
            <p:custDataLst>
              <p:tags r:id="rId7"/>
            </p:custDataLst>
          </p:nvPr>
        </p:nvCxnSpPr>
        <p:spPr>
          <a:xfrm flipH="1">
            <a:off x="1282700" y="1042035"/>
            <a:ext cx="274955" cy="0"/>
          </a:xfrm>
          <a:prstGeom prst="line">
            <a:avLst/>
          </a:prstGeom>
          <a:ln w="19050" cap="rnd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 userDrawn="1">
            <p:custDataLst>
              <p:tags r:id="rId8"/>
            </p:custDataLst>
          </p:nvPr>
        </p:nvCxnSpPr>
        <p:spPr>
          <a:xfrm flipH="1">
            <a:off x="1282700" y="1136650"/>
            <a:ext cx="184785" cy="0"/>
          </a:xfrm>
          <a:prstGeom prst="line">
            <a:avLst/>
          </a:prstGeom>
          <a:ln w="19050" cap="rnd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12"/>
            </p:custDataLst>
          </p:nvPr>
        </p:nvSpPr>
        <p:spPr>
          <a:xfrm flipH="1" flipV="1">
            <a:off x="5066464" y="0"/>
            <a:ext cx="3305677" cy="6858000"/>
          </a:xfrm>
          <a:custGeom>
            <a:avLst/>
            <a:gdLst>
              <a:gd name="connsiteX0" fmla="*/ 2228731 w 3305677"/>
              <a:gd name="connsiteY0" fmla="*/ 0 h 6859386"/>
              <a:gd name="connsiteX1" fmla="*/ 3305677 w 3305677"/>
              <a:gd name="connsiteY1" fmla="*/ 58 h 6859386"/>
              <a:gd name="connsiteX2" fmla="*/ 1076947 w 3305677"/>
              <a:gd name="connsiteY2" fmla="*/ 6859386 h 6859386"/>
              <a:gd name="connsiteX3" fmla="*/ 0 w 3305677"/>
              <a:gd name="connsiteY3" fmla="*/ 6859328 h 6859386"/>
              <a:gd name="connsiteX4" fmla="*/ 2228731 w 3305677"/>
              <a:gd name="connsiteY4" fmla="*/ 0 h 685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677" h="6859386">
                <a:moveTo>
                  <a:pt x="2228731" y="0"/>
                </a:moveTo>
                <a:lnTo>
                  <a:pt x="3305677" y="58"/>
                </a:lnTo>
                <a:lnTo>
                  <a:pt x="1076947" y="6859386"/>
                </a:lnTo>
                <a:lnTo>
                  <a:pt x="0" y="6859328"/>
                </a:lnTo>
                <a:lnTo>
                  <a:pt x="2228731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9000"/>
                </a:schemeClr>
              </a:gs>
              <a:gs pos="4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13"/>
            </p:custDataLst>
          </p:nvPr>
        </p:nvSpPr>
        <p:spPr>
          <a:xfrm flipH="1" flipV="1">
            <a:off x="7993501" y="0"/>
            <a:ext cx="3730988" cy="6858000"/>
          </a:xfrm>
          <a:custGeom>
            <a:avLst/>
            <a:gdLst>
              <a:gd name="connsiteX0" fmla="*/ 2228726 w 3730988"/>
              <a:gd name="connsiteY0" fmla="*/ 0 h 6859357"/>
              <a:gd name="connsiteX1" fmla="*/ 3730988 w 3730988"/>
              <a:gd name="connsiteY1" fmla="*/ 43 h 6859357"/>
              <a:gd name="connsiteX2" fmla="*/ 1502262 w 3730988"/>
              <a:gd name="connsiteY2" fmla="*/ 6859357 h 6859357"/>
              <a:gd name="connsiteX3" fmla="*/ 0 w 3730988"/>
              <a:gd name="connsiteY3" fmla="*/ 6859314 h 6859357"/>
              <a:gd name="connsiteX4" fmla="*/ 2228726 w 3730988"/>
              <a:gd name="connsiteY4" fmla="*/ 0 h 685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988" h="6859357">
                <a:moveTo>
                  <a:pt x="2228726" y="0"/>
                </a:moveTo>
                <a:lnTo>
                  <a:pt x="3730988" y="43"/>
                </a:lnTo>
                <a:lnTo>
                  <a:pt x="1502262" y="6859357"/>
                </a:lnTo>
                <a:lnTo>
                  <a:pt x="0" y="6859314"/>
                </a:lnTo>
                <a:lnTo>
                  <a:pt x="2228726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alpha val="0"/>
                  <a:lumMod val="94000"/>
                </a:schemeClr>
              </a:gs>
            </a:gsLst>
            <a:lin ang="5400000" scaled="0"/>
          </a:gradFill>
          <a:ln w="22225">
            <a:gradFill>
              <a:gsLst>
                <a:gs pos="9000">
                  <a:schemeClr val="accent1">
                    <a:alpha val="0"/>
                  </a:schemeClr>
                </a:gs>
                <a:gs pos="51000">
                  <a:schemeClr val="accent1">
                    <a:alpha val="30000"/>
                    <a:lumMod val="55000"/>
                    <a:lumOff val="4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34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ea typeface="思源宋体 CN" panose="02020400000000000000" charset="-122"/>
            </a:endParaRPr>
          </a:p>
        </p:txBody>
      </p:sp>
      <p:pic>
        <p:nvPicPr>
          <p:cNvPr id="7" name="图片 6" descr="000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590405" y="0"/>
            <a:ext cx="2601595" cy="6858000"/>
          </a:xfrm>
          <a:prstGeom prst="rect">
            <a:avLst/>
          </a:prstGeom>
        </p:spPr>
      </p:pic>
      <p:pic>
        <p:nvPicPr>
          <p:cNvPr id="11" name="图片 10" descr="001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1369040" y="4340225"/>
            <a:ext cx="822960" cy="25177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6"/>
            </p:custDataLst>
          </p:nvPr>
        </p:nvSpPr>
        <p:spPr>
          <a:xfrm>
            <a:off x="1057275" y="2113697"/>
            <a:ext cx="7420946" cy="1180378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7"/>
            </p:custDataLst>
          </p:nvPr>
        </p:nvSpPr>
        <p:spPr>
          <a:xfrm>
            <a:off x="1057275" y="3371400"/>
            <a:ext cx="7420946" cy="619622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18"/>
            </p:custDataLst>
          </p:nvPr>
        </p:nvSpPr>
        <p:spPr>
          <a:xfrm>
            <a:off x="8339852" y="8469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accent1">
                    <a:alpha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年号</a:t>
            </a:r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9"/>
            </p:custDataLst>
          </p:nvPr>
        </p:nvSpPr>
        <p:spPr>
          <a:xfrm>
            <a:off x="1055007" y="4308170"/>
            <a:ext cx="4321726" cy="540000"/>
          </a:xfrm>
          <a:prstGeom prst="parallelogram">
            <a:avLst>
              <a:gd name="adj" fmla="val 31585"/>
            </a:avLst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82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gradFill>
              <a:gsLst>
                <a:gs pos="1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txBody>
          <a:bodyPr vert="horz" wrap="square" lIns="0" tIns="0" rIns="0" bIns="0" rtlCol="0" anchor="ctr">
            <a:normAutofit/>
          </a:bodyPr>
          <a:lstStyle>
            <a:lvl1pPr marL="0" indent="0">
              <a:buNone/>
              <a:defRPr lang="zh-CN" altLang="en-US" sz="1600" dirty="0">
                <a:solidFill>
                  <a:schemeClr val="tx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署名</a:t>
            </a:r>
          </a:p>
        </p:txBody>
      </p:sp>
      <p:sp>
        <p:nvSpPr>
          <p:cNvPr id="12" name="任意多边形: 形状 11"/>
          <p:cNvSpPr/>
          <p:nvPr userDrawn="1">
            <p:custDataLst>
              <p:tags r:id="rId20"/>
            </p:custDataLst>
          </p:nvPr>
        </p:nvSpPr>
        <p:spPr>
          <a:xfrm flipH="1" flipV="1">
            <a:off x="6347460" y="0"/>
            <a:ext cx="3708324" cy="6858000"/>
          </a:xfrm>
          <a:custGeom>
            <a:avLst/>
            <a:gdLst>
              <a:gd name="connsiteX0" fmla="*/ 3702919 w 3702919"/>
              <a:gd name="connsiteY0" fmla="*/ 0 h 6795487"/>
              <a:gd name="connsiteX1" fmla="*/ 1549382 w 3702919"/>
              <a:gd name="connsiteY1" fmla="*/ 6627908 h 6795487"/>
              <a:gd name="connsiteX2" fmla="*/ 0 w 3702919"/>
              <a:gd name="connsiteY2" fmla="*/ 6795487 h 6795487"/>
              <a:gd name="connsiteX3" fmla="*/ 2207891 w 3702919"/>
              <a:gd name="connsiteY3" fmla="*/ 297 h 6795487"/>
              <a:gd name="connsiteX4" fmla="*/ 3702919 w 3702919"/>
              <a:gd name="connsiteY4" fmla="*/ 0 h 679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0" h="10801">
                <a:moveTo>
                  <a:pt x="5840" y="0"/>
                </a:moveTo>
                <a:lnTo>
                  <a:pt x="2396" y="10782"/>
                </a:lnTo>
                <a:lnTo>
                  <a:pt x="2227" y="10801"/>
                </a:lnTo>
                <a:lnTo>
                  <a:pt x="0" y="10801"/>
                </a:lnTo>
                <a:lnTo>
                  <a:pt x="3449" y="0"/>
                </a:lnTo>
                <a:lnTo>
                  <a:pt x="584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  <a:lumMod val="10000"/>
                  <a:lumOff val="90000"/>
                </a:schemeClr>
              </a:gs>
              <a:gs pos="52000">
                <a:schemeClr val="accent1">
                  <a:lumMod val="10000"/>
                  <a:lumOff val="90000"/>
                  <a:alpha val="0"/>
                </a:schemeClr>
              </a:gs>
            </a:gsLst>
            <a:lin ang="12000000" scaled="0"/>
          </a:gradFill>
          <a:ln>
            <a:gradFill>
              <a:gsLst>
                <a:gs pos="9000">
                  <a:schemeClr val="accent1">
                    <a:alpha val="0"/>
                  </a:schemeClr>
                </a:gs>
                <a:gs pos="51000">
                  <a:schemeClr val="accent1">
                    <a:lumMod val="55000"/>
                    <a:lumOff val="45000"/>
                    <a:alpha val="13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34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9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bg2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bg2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任意多边形: 形状 11"/>
          <p:cNvSpPr/>
          <p:nvPr userDrawn="1">
            <p:custDataLst>
              <p:tags r:id="rId14"/>
            </p:custDataLst>
          </p:nvPr>
        </p:nvSpPr>
        <p:spPr>
          <a:xfrm>
            <a:off x="142506" y="0"/>
            <a:ext cx="3077415" cy="4081266"/>
          </a:xfrm>
          <a:custGeom>
            <a:avLst/>
            <a:gdLst>
              <a:gd name="connsiteX0" fmla="*/ 1870372 w 3077415"/>
              <a:gd name="connsiteY0" fmla="*/ 0 h 4081266"/>
              <a:gd name="connsiteX1" fmla="*/ 3077415 w 3077415"/>
              <a:gd name="connsiteY1" fmla="*/ 3505507 h 4081266"/>
              <a:gd name="connsiteX2" fmla="*/ 1405289 w 3077415"/>
              <a:gd name="connsiteY2" fmla="*/ 4081266 h 4081266"/>
              <a:gd name="connsiteX3" fmla="*/ 0 w 3077415"/>
              <a:gd name="connsiteY3" fmla="*/ 13 h 4081266"/>
              <a:gd name="connsiteX4" fmla="*/ 1870372 w 3077415"/>
              <a:gd name="connsiteY4" fmla="*/ 0 h 408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415" h="4081266">
                <a:moveTo>
                  <a:pt x="1870372" y="0"/>
                </a:moveTo>
                <a:lnTo>
                  <a:pt x="3077415" y="3505507"/>
                </a:lnTo>
                <a:lnTo>
                  <a:pt x="1405289" y="4081266"/>
                </a:lnTo>
                <a:lnTo>
                  <a:pt x="0" y="13"/>
                </a:lnTo>
                <a:lnTo>
                  <a:pt x="1870372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2225">
            <a:gradFill>
              <a:gsLst>
                <a:gs pos="0">
                  <a:schemeClr val="accent1">
                    <a:alpha val="0"/>
                  </a:schemeClr>
                </a:gs>
                <a:gs pos="12000">
                  <a:schemeClr val="accent1">
                    <a:alpha val="17000"/>
                  </a:schemeClr>
                </a:gs>
                <a:gs pos="56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15"/>
            </p:custDataLst>
          </p:nvPr>
        </p:nvSpPr>
        <p:spPr>
          <a:xfrm>
            <a:off x="2262406" y="0"/>
            <a:ext cx="7010572" cy="6857417"/>
          </a:xfrm>
          <a:custGeom>
            <a:avLst/>
            <a:gdLst>
              <a:gd name="connsiteX0" fmla="*/ 0 w 7010572"/>
              <a:gd name="connsiteY0" fmla="*/ 0 h 6857417"/>
              <a:gd name="connsiteX1" fmla="*/ 4832696 w 7010572"/>
              <a:gd name="connsiteY1" fmla="*/ 118 h 6857417"/>
              <a:gd name="connsiteX2" fmla="*/ 7010572 w 7010572"/>
              <a:gd name="connsiteY2" fmla="*/ 6702934 h 6857417"/>
              <a:gd name="connsiteX3" fmla="*/ 6535286 w 7010572"/>
              <a:gd name="connsiteY3" fmla="*/ 6857363 h 6857417"/>
              <a:gd name="connsiteX4" fmla="*/ 2228110 w 7010572"/>
              <a:gd name="connsiteY4" fmla="*/ 6857417 h 6857417"/>
              <a:gd name="connsiteX5" fmla="*/ 0 w 7010572"/>
              <a:gd name="connsiteY5" fmla="*/ 0 h 68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10572" h="6857417">
                <a:moveTo>
                  <a:pt x="0" y="0"/>
                </a:moveTo>
                <a:lnTo>
                  <a:pt x="4832696" y="118"/>
                </a:lnTo>
                <a:lnTo>
                  <a:pt x="7010572" y="6702934"/>
                </a:lnTo>
                <a:lnTo>
                  <a:pt x="6535286" y="6857363"/>
                </a:lnTo>
                <a:lnTo>
                  <a:pt x="2228110" y="685741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58000">
                <a:schemeClr val="accent1">
                  <a:alpha val="0"/>
                </a:schemeClr>
              </a:gs>
            </a:gsLst>
            <a:lin ang="5400000" scaled="0"/>
          </a:gradFill>
          <a:ln w="22225">
            <a:gradFill>
              <a:gsLst>
                <a:gs pos="0">
                  <a:schemeClr val="accent1">
                    <a:alpha val="0"/>
                  </a:schemeClr>
                </a:gs>
                <a:gs pos="25000">
                  <a:schemeClr val="accent1">
                    <a:alpha val="7000"/>
                  </a:schemeClr>
                </a:gs>
                <a:gs pos="60000">
                  <a:schemeClr val="accent1">
                    <a:alpha val="0"/>
                  </a:schemeClr>
                </a:gs>
              </a:gsLst>
              <a:lin ang="534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ea typeface="思源宋体 CN" panose="02020400000000000000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49.xml"/><Relationship Id="rId7" Type="http://schemas.openxmlformats.org/officeDocument/2006/relationships/image" Target="../media/image8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5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14387" y="823277"/>
            <a:ext cx="10944225" cy="246284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2024</a:t>
            </a:r>
            <a:r>
              <a:rPr lang="zh-CN" altLang="en-US" dirty="0">
                <a:solidFill>
                  <a:srgbClr val="FF0000"/>
                </a:solidFill>
              </a:rPr>
              <a:t>年版  </a:t>
            </a:r>
            <a:r>
              <a:rPr lang="zh-CN" altLang="en-US" dirty="0"/>
              <a:t>煤矿安全生产标准化管理体系基本要求  新旧对比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1627465" y="3854839"/>
            <a:ext cx="5216248" cy="1274374"/>
          </a:xfrm>
        </p:spPr>
        <p:txBody>
          <a:bodyPr>
            <a:normAutofit/>
          </a:bodyPr>
          <a:lstStyle/>
          <a:p>
            <a:r>
              <a:rPr lang="zh-CN" altLang="en-US" dirty="0"/>
              <a:t>煤矿政策法规大全  </a:t>
            </a:r>
            <a:r>
              <a:rPr lang="en-US" altLang="zh-CN" dirty="0"/>
              <a:t>2024</a:t>
            </a:r>
            <a:r>
              <a:rPr dirty="0"/>
              <a:t>年</a:t>
            </a:r>
            <a:r>
              <a:rPr lang="en-US" altLang="zh-CN" dirty="0"/>
              <a:t>11</a:t>
            </a:r>
            <a:r>
              <a:rPr dirty="0"/>
              <a:t>月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新标准化管理体系与旧体系的变化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6240" y="1185545"/>
            <a:ext cx="11445875" cy="5571490"/>
          </a:xfrm>
        </p:spPr>
        <p:txBody>
          <a:bodyPr/>
          <a:lstStyle/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2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针对井工煤矿瓦斯、水、火、冲击地压、煤尘，露天煤矿边坡等重大灾害及风险,常态化制度化开展隐蔽致灾因素普查，坚持重大灾害源头治理、超前治理、区域治理、系统治理、工程治理</a:t>
            </a:r>
            <a:r>
              <a:rPr 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形成了单独的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重大灾害防治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专业。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3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、将原来的质量控制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个要素通风、地质灾害防治与测量、采煤、掘进、机电、运输、调度和应急管理、职业病防治和地面设施，修改为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个要素</a:t>
            </a:r>
            <a:r>
              <a:rPr 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通风、地质测量、采煤、掘进、机电、运输调度应急和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三堂一舍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4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、删除了职业病相关内容，包括职业病危害防治、职业病危害现状评价、职业病危害因素检测、职业健康监护、职业病病人保护等。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5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、由原来的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两堂一舍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（澡堂、食堂和宿舍）调整为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三堂一舍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（澡堂、食堂、会堂和宿舍），会堂规定了职工会堂设施完好，满足职工集会需要。</a:t>
            </a:r>
            <a:endParaRPr lang="zh-CN" altLang="en-US" sz="1600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新标准化管理体系与旧体系的变化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6240" y="1185545"/>
            <a:ext cx="11445875" cy="5571490"/>
          </a:xfrm>
        </p:spPr>
        <p:txBody>
          <a:bodyPr/>
          <a:lstStyle/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四、修订后的《评分办法》的标准分值权重有较大的变化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1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、将原函概专业权重的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50%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理念目标和矿长安全承诺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组织机构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安全生产责任制及安全管理制度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安全风险分级管控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事故隐患排查治理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持续改进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调整为仅占权重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15%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安全基础管理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2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新增加的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重大灾害防治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权重为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16%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3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、对质量控制中的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通风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要素由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调整为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12%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增加了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地质灾害防治与测量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要素由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调整为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增加了2%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采煤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要素由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7%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调整为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增加了3%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掘进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要素由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7%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调整为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增加了3%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机电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要素由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6%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调整为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增加了4%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运输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要素由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5%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调整为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增加了5%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；调度和应急管理由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4%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调整为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7%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增加了3%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虽然新体系降低了部分资料性质的专业权重，但实际增加了分数获得的困难度。并且随着国家标准化体系结构调整，各省分别出台了一系列的标准化规定性文件。</a:t>
            </a:r>
            <a:endParaRPr lang="zh-CN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新标准化管理体系与旧体系的变化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6240" y="1185545"/>
            <a:ext cx="5700395" cy="5571490"/>
          </a:xfrm>
        </p:spPr>
        <p:txBody>
          <a:bodyPr>
            <a:normAutofit/>
          </a:bodyPr>
          <a:lstStyle/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五、附加项的加分方向有较大变化</a:t>
            </a: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　　新版标准化管理体系大部分专业中规定了具体的加分内容。主要体现在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技能人才、科学创新、科技成果、智能化、职工福利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等具体方面。与旧版比较加分项更多、要求更加严格。如智能化要求：旧版仅要求智能化工作面建设完成。新版要求智能化工作面正常运行。</a:t>
            </a: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descr="e0ac9299daf275362b2e5241958a7e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415" y="1245235"/>
            <a:ext cx="5486400" cy="1228725"/>
          </a:xfrm>
          <a:prstGeom prst="rect">
            <a:avLst/>
          </a:prstGeom>
        </p:spPr>
      </p:pic>
      <p:pic>
        <p:nvPicPr>
          <p:cNvPr id="5" name="图片 4" descr="30bc76f493921a8aff6849abd12a5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415" y="2473960"/>
            <a:ext cx="5486400" cy="1076325"/>
          </a:xfrm>
          <a:prstGeom prst="rect">
            <a:avLst/>
          </a:prstGeom>
        </p:spPr>
      </p:pic>
      <p:pic>
        <p:nvPicPr>
          <p:cNvPr id="6" name="图片 5" descr="ffe7974377035a16fa0d242cb75fa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415" y="3550285"/>
            <a:ext cx="5487035" cy="790575"/>
          </a:xfrm>
          <a:prstGeom prst="rect">
            <a:avLst/>
          </a:prstGeom>
        </p:spPr>
      </p:pic>
      <p:pic>
        <p:nvPicPr>
          <p:cNvPr id="7" name="图片 6" descr="7576ea2080218ac4434c25aa57247d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415" y="4340860"/>
            <a:ext cx="5487035" cy="685800"/>
          </a:xfrm>
          <a:prstGeom prst="rect">
            <a:avLst/>
          </a:prstGeom>
        </p:spPr>
      </p:pic>
      <p:pic>
        <p:nvPicPr>
          <p:cNvPr id="8" name="图片 7" descr="ab6ce12f624e134c0d8f39638bbb69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1415" y="5026660"/>
            <a:ext cx="5486400" cy="8286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第一部分：安全基础管理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66395" y="1185545"/>
            <a:ext cx="11466830" cy="55714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1.安全目标。</a:t>
            </a:r>
            <a:r>
              <a:rPr lang="zh-CN" altLang="en-US" sz="1800"/>
              <a:t>制定本单位安全管理纲领性文件，明确年度 安全目标及任务，对目标考核奖惩等内容作出规定，并严格考 核兑现。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2.组织保障</a:t>
            </a:r>
            <a:r>
              <a:rPr lang="zh-CN" altLang="en-US" sz="1800"/>
              <a:t>。按照国家有关法律法规规章标准要求，设置 煤矿安全生产管理部门；配备满足实际需要的安全生产管理人 员、专业技术人员和特种作业人员。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3.安全制度。</a:t>
            </a:r>
            <a:r>
              <a:rPr lang="zh-CN" altLang="en-US" sz="1800"/>
              <a:t>依据国家安全生产法律法规规章标准，健全 完善各项安全生产管理制度，并严格贯彻落实。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4.安全培训。</a:t>
            </a:r>
            <a:r>
              <a:rPr lang="zh-CN" altLang="en-US" sz="1800"/>
              <a:t>制定并落实培训计划；按照规定足额提取和 使用安全培训经费；从业人员经培训考核合格后方可上岗。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5.风险分级管控。</a:t>
            </a:r>
            <a:r>
              <a:rPr lang="zh-CN" altLang="en-US" sz="1800"/>
              <a:t>建立安全风险分级管控工作制度，按要 求组织开展风险辨识评估工作，建立重大安全风险管控清单和 评估结果应用机制，组织开展年度辨识评估和专项辨识评估宣 贯工作，实现信息化管理。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6.隐患排查治理。</a:t>
            </a:r>
            <a:r>
              <a:rPr lang="zh-CN" altLang="en-US" sz="1800"/>
              <a:t>建立隐患排查治理工作制度，组织开展 事故隐患排查工作，按照事故隐患分级标准，明确治理责任部 门、人员、措施、时限等，并组织实施。建立事故隐患举报奖 励制度，定期总结分析隐患排查治理的情况。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7.持续改进。</a:t>
            </a:r>
            <a:r>
              <a:rPr lang="zh-CN" altLang="en-US" sz="1800"/>
              <a:t>每季度对管理体系运行情况开展1次自查自 评；每年对管理体系运行质量进行1次全面客观分析总结，提出改进措施并落实，完善相关制度措施，提高体系运行质量。</a:t>
            </a:r>
          </a:p>
          <a:p>
            <a:pPr marL="0" indent="0">
              <a:buNone/>
            </a:pPr>
            <a:r>
              <a:rPr lang="zh-CN" altLang="en-US" sz="2800">
                <a:solidFill>
                  <a:srgbClr val="FF0000"/>
                </a:solidFill>
              </a:rPr>
              <a:t>存在重大事故隐患的，本部分不得分。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第二部分：重大灾害防治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66395" y="1185545"/>
            <a:ext cx="11466830" cy="557149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1.隐蔽致灾因素普查（</a:t>
            </a:r>
            <a:r>
              <a:rPr lang="en-US" altLang="zh-CN" sz="1800">
                <a:solidFill>
                  <a:srgbClr val="FF0000"/>
                </a:solidFill>
              </a:rPr>
              <a:t>2024</a:t>
            </a:r>
            <a:r>
              <a:rPr lang="zh-CN" altLang="en-US" sz="1800">
                <a:solidFill>
                  <a:srgbClr val="FF0000"/>
                </a:solidFill>
              </a:rPr>
              <a:t>年年初出台了隐蔽致灾因素普查报告国家规范标准）</a:t>
            </a:r>
          </a:p>
          <a:p>
            <a:pPr marL="0" indent="0">
              <a:buNone/>
            </a:pPr>
            <a:r>
              <a:rPr lang="zh-CN" altLang="en-US" sz="1800"/>
              <a:t>通过全面普查、补充探查，查清各类隐蔽致灾因素，提出 治理方案，指导灾害治理规划编制；通过月度动态排查，指导 采掘地质等相关预报编制，提高治理措施的针对性。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2.灾害治理规划及计划</a:t>
            </a:r>
          </a:p>
          <a:p>
            <a:pPr marL="0" indent="0">
              <a:buNone/>
            </a:pPr>
            <a:r>
              <a:rPr lang="zh-CN" altLang="en-US" sz="1800"/>
              <a:t>依据矿井中长期采掘规划、隐蔽致灾因素普查报告和矿井 灾害严重程度编制相应的灾害治理中长期规划，明确灾害治理 模式、治理方案、工程开竣工时间，并组织实施。年度针对重 点采掘工作面编制灾害治理方案及措施并严格执行。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3.灾害防治措施（防治煤与瓦斯突出、瓦斯抽采、冲击地压等本矿未涉及内容不展示）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(3)防治煤尘爆炸。</a:t>
            </a:r>
            <a:r>
              <a:rPr lang="zh-CN" altLang="en-US" sz="1800"/>
              <a:t>建立健全防治煤尘爆炸制度，制定安 全技术措施并落实。规范设置隔爆设施，加强日常检查维护， 不发生煤尘爆炸事故。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(4)防治火灾事故。</a:t>
            </a:r>
            <a:r>
              <a:rPr lang="zh-CN" altLang="en-US" sz="1800"/>
              <a:t>建立健全防灭火管理制度，编制矿井 防灭火专项设计并严格执行，按规定开展相关参数及指标考察， 加强防火监测监控，规范高分子材料使用，严格落实井下动火 作业规定，不发生火灾事故。</a:t>
            </a:r>
          </a:p>
          <a:p>
            <a:pPr marL="0" indent="0">
              <a:buNone/>
            </a:pPr>
            <a:r>
              <a:rPr lang="zh-CN" altLang="en-US" sz="1800">
                <a:solidFill>
                  <a:srgbClr val="FF0000"/>
                </a:solidFill>
              </a:rPr>
              <a:t>(5)防治水害事故。</a:t>
            </a:r>
            <a:r>
              <a:rPr lang="zh-CN" altLang="en-US" sz="1800"/>
              <a:t>建立健全水害防治管理制度，实行“三 区”管理，根据矿井实际水害类型开展有针对性的防治措施， 制定防治水方案和施工安全技术措施并严格执行，加强施工过 程管控，严格效果评价，建立水害监测预警系统，不发生透水 事故。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第三部分：1、通风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66395" y="1185545"/>
            <a:ext cx="11466830" cy="557149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2000"/>
              <a:t>1.</a:t>
            </a:r>
            <a:r>
              <a:rPr lang="zh-CN" altLang="en-US" sz="2000">
                <a:solidFill>
                  <a:srgbClr val="FF0000"/>
                </a:solidFill>
              </a:rPr>
              <a:t>通风</a:t>
            </a:r>
            <a:r>
              <a:rPr lang="zh-CN" altLang="en-US" sz="2000"/>
              <a:t>。通风系统完善可靠、阻力符合要求，主要通风机 运行稳定，采掘工作面风量配备合理，通风设施设置规范。</a:t>
            </a:r>
          </a:p>
          <a:p>
            <a:pPr marL="0" indent="0">
              <a:buNone/>
            </a:pPr>
            <a:r>
              <a:rPr lang="zh-CN" altLang="en-US" sz="2000"/>
              <a:t>2.</a:t>
            </a:r>
            <a:r>
              <a:rPr lang="zh-CN" altLang="en-US" sz="2000">
                <a:solidFill>
                  <a:srgbClr val="FF0000"/>
                </a:solidFill>
              </a:rPr>
              <a:t>瓦斯。</a:t>
            </a:r>
            <a:r>
              <a:rPr lang="zh-CN" altLang="en-US" sz="2000"/>
              <a:t>按照规定进行矿井瓦斯等级鉴定及瓦斯涌出量测 定，强化甲烷、二氧化碳等有害气体检查检测，加强密闭启封 管理，安全排放瓦斯。</a:t>
            </a:r>
          </a:p>
          <a:p>
            <a:pPr marL="0" indent="0">
              <a:buNone/>
            </a:pPr>
            <a:r>
              <a:rPr lang="zh-CN" altLang="en-US" sz="2000"/>
              <a:t>3.</a:t>
            </a:r>
            <a:r>
              <a:rPr lang="zh-CN" altLang="en-US" sz="2000">
                <a:solidFill>
                  <a:srgbClr val="FF0000"/>
                </a:solidFill>
              </a:rPr>
              <a:t>爆破</a:t>
            </a:r>
            <a:r>
              <a:rPr lang="zh-CN" altLang="en-US" sz="2000"/>
              <a:t>。井下爆炸物品运输、贮存按规定执行，按照爆破 作业说明书作业，按规定处理拒爆、残爆。</a:t>
            </a:r>
          </a:p>
          <a:p>
            <a:pPr marL="0" indent="0">
              <a:buNone/>
            </a:pPr>
            <a:r>
              <a:rPr lang="zh-CN" altLang="en-US" sz="2000"/>
              <a:t>4.</a:t>
            </a:r>
            <a:r>
              <a:rPr lang="zh-CN" altLang="en-US" sz="2000">
                <a:solidFill>
                  <a:srgbClr val="FF0000"/>
                </a:solidFill>
              </a:rPr>
              <a:t>安全监控</a:t>
            </a:r>
            <a:r>
              <a:rPr lang="zh-CN" altLang="en-US" sz="2000"/>
              <a:t>。监控系统运行正常、灵敏可靠，各类传感器 安设齐全，断电、复电浓度及范围符合要求，按照规定对安全 监控系统维护、调校。</a:t>
            </a:r>
          </a:p>
          <a:p>
            <a:pPr marL="0" indent="0">
              <a:buNone/>
            </a:pPr>
            <a:r>
              <a:rPr lang="en-US" altLang="zh-CN" sz="2000">
                <a:solidFill>
                  <a:srgbClr val="FFFF00"/>
                </a:solidFill>
              </a:rPr>
              <a:t>2020</a:t>
            </a:r>
            <a:r>
              <a:rPr lang="zh-CN" altLang="en-US" sz="2000">
                <a:solidFill>
                  <a:srgbClr val="FFFF00"/>
                </a:solidFill>
              </a:rPr>
              <a:t>版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FF00"/>
                </a:solidFill>
              </a:rPr>
              <a:t>1.通风系统</a:t>
            </a:r>
            <a:r>
              <a:rPr lang="en-US" altLang="zh-CN" sz="2000">
                <a:solidFill>
                  <a:srgbClr val="FFFF00"/>
                </a:solidFill>
              </a:rPr>
              <a:t>        </a:t>
            </a:r>
            <a:r>
              <a:rPr lang="zh-CN" altLang="en-US" sz="2000">
                <a:solidFill>
                  <a:srgbClr val="FFFF00"/>
                </a:solidFill>
              </a:rPr>
              <a:t>2.局部通风</a:t>
            </a:r>
            <a:r>
              <a:rPr lang="en-US" altLang="zh-CN" sz="2000">
                <a:solidFill>
                  <a:srgbClr val="FFFF00"/>
                </a:solidFill>
              </a:rPr>
              <a:t>        </a:t>
            </a:r>
            <a:r>
              <a:rPr lang="zh-CN" altLang="en-US" sz="2000">
                <a:solidFill>
                  <a:srgbClr val="FFFF00"/>
                </a:solidFill>
              </a:rPr>
              <a:t>3.通风设施</a:t>
            </a:r>
            <a:r>
              <a:rPr lang="en-US" altLang="zh-CN" sz="2000">
                <a:solidFill>
                  <a:srgbClr val="FFFF00"/>
                </a:solidFill>
              </a:rPr>
              <a:t>        </a:t>
            </a:r>
            <a:r>
              <a:rPr lang="zh-CN" altLang="en-US" sz="2000">
                <a:solidFill>
                  <a:srgbClr val="FFFF00"/>
                </a:solidFill>
              </a:rPr>
              <a:t>4.瓦斯管理</a:t>
            </a:r>
            <a:r>
              <a:rPr lang="en-US" altLang="zh-CN" sz="2000">
                <a:solidFill>
                  <a:srgbClr val="FFFF00"/>
                </a:solidFill>
              </a:rPr>
              <a:t>        </a:t>
            </a:r>
            <a:r>
              <a:rPr lang="zh-CN" altLang="en-US" sz="2000">
                <a:solidFill>
                  <a:srgbClr val="FFFF00"/>
                </a:solidFill>
              </a:rPr>
              <a:t>5.突出防治</a:t>
            </a:r>
            <a:r>
              <a:rPr lang="en-US" altLang="zh-CN" sz="2000">
                <a:solidFill>
                  <a:srgbClr val="FFFF00"/>
                </a:solidFill>
              </a:rPr>
              <a:t>        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FF00"/>
                </a:solidFill>
              </a:rPr>
              <a:t>6.瓦斯抽采</a:t>
            </a:r>
            <a:r>
              <a:rPr lang="en-US" altLang="zh-CN" sz="2000">
                <a:solidFill>
                  <a:srgbClr val="FFFF00"/>
                </a:solidFill>
              </a:rPr>
              <a:t>        </a:t>
            </a:r>
            <a:r>
              <a:rPr lang="zh-CN" altLang="en-US" sz="2000">
                <a:solidFill>
                  <a:srgbClr val="FFFF00"/>
                </a:solidFill>
              </a:rPr>
              <a:t>7.安全监控</a:t>
            </a:r>
            <a:r>
              <a:rPr lang="en-US" altLang="zh-CN" sz="2000">
                <a:solidFill>
                  <a:srgbClr val="FFFF00"/>
                </a:solidFill>
              </a:rPr>
              <a:t>        </a:t>
            </a:r>
            <a:r>
              <a:rPr lang="zh-CN" altLang="en-US" sz="2000">
                <a:solidFill>
                  <a:srgbClr val="FFFF00"/>
                </a:solidFill>
              </a:rPr>
              <a:t>8.防灭火</a:t>
            </a:r>
            <a:r>
              <a:rPr lang="en-US" altLang="zh-CN" sz="2000">
                <a:solidFill>
                  <a:srgbClr val="FFFF00"/>
                </a:solidFill>
              </a:rPr>
              <a:t>           </a:t>
            </a:r>
            <a:r>
              <a:rPr lang="zh-CN" altLang="en-US" sz="2000">
                <a:solidFill>
                  <a:srgbClr val="FFFF00"/>
                </a:solidFill>
              </a:rPr>
              <a:t>9.粉尘防治</a:t>
            </a:r>
            <a:r>
              <a:rPr lang="en-US" altLang="zh-CN" sz="2000">
                <a:solidFill>
                  <a:srgbClr val="FFFF00"/>
                </a:solidFill>
              </a:rPr>
              <a:t>        </a:t>
            </a:r>
            <a:r>
              <a:rPr lang="zh-CN" altLang="en-US" sz="2000">
                <a:solidFill>
                  <a:srgbClr val="FFFF00"/>
                </a:solidFill>
              </a:rPr>
              <a:t>10.爆破管理与基础工作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FF00"/>
                </a:solidFill>
              </a:rPr>
              <a:t>旧版共计</a:t>
            </a:r>
            <a:r>
              <a:rPr lang="en-US" altLang="zh-CN" sz="2000">
                <a:solidFill>
                  <a:srgbClr val="FFFF00"/>
                </a:solidFill>
              </a:rPr>
              <a:t>10</a:t>
            </a:r>
            <a:r>
              <a:rPr lang="zh-CN" altLang="en-US" sz="2000">
                <a:solidFill>
                  <a:srgbClr val="FFFF00"/>
                </a:solidFill>
              </a:rPr>
              <a:t>项工作要求，新版只规定了</a:t>
            </a:r>
            <a:r>
              <a:rPr lang="en-US" altLang="zh-CN" sz="2000">
                <a:solidFill>
                  <a:srgbClr val="FFFF00"/>
                </a:solidFill>
              </a:rPr>
              <a:t>4</a:t>
            </a:r>
            <a:r>
              <a:rPr lang="zh-CN" altLang="en-US" sz="2000">
                <a:solidFill>
                  <a:srgbClr val="FFFF00"/>
                </a:solidFill>
              </a:rPr>
              <a:t>项，其中</a:t>
            </a:r>
            <a:r>
              <a:rPr lang="en-US" altLang="zh-CN" sz="2000">
                <a:solidFill>
                  <a:srgbClr val="FFFF00"/>
                </a:solidFill>
              </a:rPr>
              <a:t>1</a:t>
            </a:r>
            <a:r>
              <a:rPr lang="zh-CN" altLang="en-US" sz="2000">
                <a:solidFill>
                  <a:srgbClr val="FFFF00"/>
                </a:solidFill>
              </a:rPr>
              <a:t>、</a:t>
            </a:r>
            <a:r>
              <a:rPr lang="en-US" altLang="zh-CN" sz="2000">
                <a:solidFill>
                  <a:srgbClr val="FFFF00"/>
                </a:solidFill>
              </a:rPr>
              <a:t>2</a:t>
            </a:r>
            <a:r>
              <a:rPr lang="zh-CN" altLang="en-US" sz="2000">
                <a:solidFill>
                  <a:srgbClr val="FFFF00"/>
                </a:solidFill>
              </a:rPr>
              <a:t>、</a:t>
            </a:r>
            <a:r>
              <a:rPr lang="en-US" altLang="zh-CN" sz="2000">
                <a:solidFill>
                  <a:srgbClr val="FFFF00"/>
                </a:solidFill>
              </a:rPr>
              <a:t>3</a:t>
            </a:r>
            <a:r>
              <a:rPr lang="zh-CN" altLang="en-US" sz="2000">
                <a:solidFill>
                  <a:srgbClr val="FFFF00"/>
                </a:solidFill>
              </a:rPr>
              <a:t>、项合并为新版通风项：</a:t>
            </a:r>
            <a:r>
              <a:rPr lang="en-US" altLang="zh-CN" sz="2000">
                <a:solidFill>
                  <a:srgbClr val="FFFF00"/>
                </a:solidFill>
              </a:rPr>
              <a:t>5</a:t>
            </a:r>
            <a:r>
              <a:rPr lang="zh-CN" altLang="en-US" sz="2000">
                <a:solidFill>
                  <a:srgbClr val="FFFF00"/>
                </a:solidFill>
              </a:rPr>
              <a:t>、</a:t>
            </a:r>
            <a:r>
              <a:rPr lang="en-US" altLang="zh-CN" sz="2000">
                <a:solidFill>
                  <a:srgbClr val="FFFF00"/>
                </a:solidFill>
              </a:rPr>
              <a:t>6</a:t>
            </a:r>
            <a:r>
              <a:rPr lang="zh-CN" altLang="en-US" sz="2000">
                <a:solidFill>
                  <a:srgbClr val="FFFF00"/>
                </a:solidFill>
              </a:rPr>
              <a:t>、</a:t>
            </a:r>
            <a:r>
              <a:rPr lang="en-US" altLang="zh-CN" sz="2000">
                <a:solidFill>
                  <a:srgbClr val="FFFF00"/>
                </a:solidFill>
              </a:rPr>
              <a:t>8</a:t>
            </a:r>
            <a:r>
              <a:rPr lang="zh-CN" altLang="en-US" sz="2000">
                <a:solidFill>
                  <a:srgbClr val="FFFF00"/>
                </a:solidFill>
              </a:rPr>
              <a:t>、</a:t>
            </a:r>
            <a:r>
              <a:rPr lang="en-US" altLang="zh-CN" sz="2000">
                <a:solidFill>
                  <a:srgbClr val="FFFF00"/>
                </a:solidFill>
              </a:rPr>
              <a:t>9</a:t>
            </a:r>
            <a:r>
              <a:rPr lang="zh-CN" altLang="en-US" sz="2000">
                <a:solidFill>
                  <a:srgbClr val="FFFF00"/>
                </a:solidFill>
              </a:rPr>
              <a:t>、纳入了第二部分重大灾害治理中。更加明确了火灾、粉尘、煤与瓦斯突出等作为灾害治理在煤矿重点管控及工作方向。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第二部分：2、地质测量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66395" y="1185545"/>
            <a:ext cx="11466830" cy="5571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000">
                <a:solidFill>
                  <a:srgbClr val="FF0000"/>
                </a:solidFill>
              </a:rPr>
              <a:t>1.基础管理。</a:t>
            </a:r>
            <a:r>
              <a:rPr lang="zh-CN" altLang="en-US" sz="2000"/>
              <a:t>健全管理制度，按期完成各类地质报告修编、 审批等基础工作；原始记录详实，成果资料、地质测量图纸等  基础资料齐全，内容、填绘、存档符合规定。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0000"/>
                </a:solidFill>
              </a:rPr>
              <a:t>2.地质管理</a:t>
            </a:r>
            <a:r>
              <a:rPr lang="zh-CN" altLang="en-US" sz="2000"/>
              <a:t>。地质资料收集、调查、分析等工作规范，预 测预报工作满足安全生产要求。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0000"/>
                </a:solidFill>
              </a:rPr>
              <a:t>3.测量管理。</a:t>
            </a:r>
            <a:r>
              <a:rPr lang="zh-CN" altLang="en-US" sz="2000"/>
              <a:t>执行测量工作通知单制度，测量控制系统健 全，原始记录详实，测量成果真实齐全。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0000"/>
                </a:solidFill>
              </a:rPr>
              <a:t>4.资源储量管理</a:t>
            </a:r>
            <a:r>
              <a:rPr lang="zh-CN" altLang="en-US" sz="2000"/>
              <a:t>。煤矿“三量”符合规定，不符合规定的 主动采取限产或停产措施。</a:t>
            </a:r>
          </a:p>
          <a:p>
            <a:pPr marL="0" indent="0">
              <a:buNone/>
            </a:pPr>
            <a:r>
              <a:rPr lang="en-US" altLang="zh-CN" sz="2000">
                <a:solidFill>
                  <a:srgbClr val="FFFF00"/>
                </a:solidFill>
                <a:sym typeface="+mn-ea"/>
              </a:rPr>
              <a:t>2020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版</a:t>
            </a:r>
            <a:endParaRPr lang="zh-CN" altLang="en-US" sz="200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sz="2000">
                <a:solidFill>
                  <a:srgbClr val="FFFF00"/>
                </a:solidFill>
                <a:sym typeface="+mn-ea"/>
              </a:rPr>
              <a:t>1.煤矿地质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    </a:t>
            </a:r>
            <a:r>
              <a:rPr sz="2000">
                <a:solidFill>
                  <a:srgbClr val="FFFF00"/>
                </a:solidFill>
                <a:sym typeface="+mn-ea"/>
              </a:rPr>
              <a:t>2.煤矿测量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    </a:t>
            </a:r>
            <a:r>
              <a:rPr sz="2000">
                <a:solidFill>
                  <a:srgbClr val="FFFF00"/>
                </a:solidFill>
                <a:sym typeface="+mn-ea"/>
              </a:rPr>
              <a:t>3.煤矿防治水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    </a:t>
            </a:r>
            <a:r>
              <a:rPr sz="2000">
                <a:solidFill>
                  <a:srgbClr val="FFFF00"/>
                </a:solidFill>
                <a:sym typeface="+mn-ea"/>
              </a:rPr>
              <a:t>4.煤矿防治冲击地压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FF00"/>
                </a:solidFill>
                <a:sym typeface="+mn-ea"/>
              </a:rPr>
              <a:t>旧版共计</a:t>
            </a:r>
            <a:r>
              <a:rPr lang="en-US" altLang="zh-CN" sz="2000">
                <a:solidFill>
                  <a:srgbClr val="FFFF00"/>
                </a:solidFill>
                <a:sym typeface="+mn-ea"/>
              </a:rPr>
              <a:t>4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项工作要求，新版</a:t>
            </a:r>
            <a:r>
              <a:rPr lang="en-US" altLang="zh-CN" sz="2000">
                <a:solidFill>
                  <a:srgbClr val="FFFF00"/>
                </a:solidFill>
                <a:sym typeface="+mn-ea"/>
              </a:rPr>
              <a:t>4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项，其中</a:t>
            </a:r>
            <a:r>
              <a:rPr sz="2000">
                <a:solidFill>
                  <a:srgbClr val="FFFF00"/>
                </a:solidFill>
                <a:sym typeface="+mn-ea"/>
              </a:rPr>
              <a:t>煤矿防治水</a:t>
            </a:r>
            <a:r>
              <a:rPr lang="zh-CN" sz="2000">
                <a:solidFill>
                  <a:srgbClr val="FFFF00"/>
                </a:solidFill>
                <a:sym typeface="+mn-ea"/>
              </a:rPr>
              <a:t>、</a:t>
            </a:r>
            <a:r>
              <a:rPr sz="2000">
                <a:solidFill>
                  <a:srgbClr val="FFFF00"/>
                </a:solidFill>
                <a:sym typeface="+mn-ea"/>
              </a:rPr>
              <a:t>煤矿防治冲击地压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纳入了第二部分重大灾害治理中。新增了基础管理、资源储量管理。对地质资料和煤矿储量接续及长期规划的要求更高。</a:t>
            </a:r>
            <a:endParaRPr lang="zh-CN" altLang="en-US" sz="200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zh-CN" altLang="en-US" sz="200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第二部分：3、采煤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66395" y="1185545"/>
            <a:ext cx="11466830" cy="5571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000">
                <a:solidFill>
                  <a:srgbClr val="FF0000"/>
                </a:solidFill>
              </a:rPr>
              <a:t>1.基础管理。</a:t>
            </a:r>
            <a:r>
              <a:rPr lang="zh-CN" altLang="en-US" sz="2000"/>
              <a:t>按照批准的设计布置采煤工作面；编制作业 规程；强化矿压监测分析，顶板离层超过临界值有加固措施； 持续提升采煤机械化、智能化水平。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0000"/>
                </a:solidFill>
              </a:rPr>
              <a:t>2.质量与安全。</a:t>
            </a:r>
            <a:r>
              <a:rPr lang="zh-CN" altLang="en-US" sz="2000"/>
              <a:t>强化工作面及安全出口的顶板管理和支护 质量，支护形式、支护参数等符合作业规程要求，安全出口畅 通；安全设施齐全有效。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0000"/>
                </a:solidFill>
              </a:rPr>
              <a:t>3.机电设备。</a:t>
            </a:r>
            <a:r>
              <a:rPr lang="zh-CN" altLang="en-US" sz="2000"/>
              <a:t>机械设备及配套系统设备完好、保护有效、 运转正常；辅助运输系统符合要求，安全设施齐全有效；通信 系统畅通。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0000"/>
                </a:solidFill>
              </a:rPr>
              <a:t>4.文明生产。</a:t>
            </a:r>
            <a:r>
              <a:rPr lang="zh-CN" altLang="en-US" sz="2000"/>
              <a:t>作业场所照明充足；图牌板齐全、清晰；物 料分类码放整齐，管线吊挂规范；巷道底板平整，无杂物，无 淤泥，无积水。</a:t>
            </a:r>
          </a:p>
          <a:p>
            <a:pPr marL="0" indent="0">
              <a:buNone/>
            </a:pPr>
            <a:r>
              <a:rPr lang="en-US" altLang="zh-CN" sz="2000">
                <a:solidFill>
                  <a:srgbClr val="FFFF00"/>
                </a:solidFill>
                <a:sym typeface="+mn-ea"/>
              </a:rPr>
              <a:t>2020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版</a:t>
            </a:r>
            <a:endParaRPr lang="zh-CN" altLang="en-US" sz="200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sz="2000">
                <a:solidFill>
                  <a:srgbClr val="FFFF00"/>
                </a:solidFill>
                <a:sym typeface="+mn-ea"/>
              </a:rPr>
              <a:t>1.基础管理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</a:t>
            </a:r>
            <a:r>
              <a:rPr sz="2000">
                <a:solidFill>
                  <a:srgbClr val="FFFF00"/>
                </a:solidFill>
                <a:sym typeface="+mn-ea"/>
              </a:rPr>
              <a:t>2.质量与安全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</a:t>
            </a:r>
            <a:r>
              <a:rPr sz="2000">
                <a:solidFill>
                  <a:srgbClr val="FFFF00"/>
                </a:solidFill>
                <a:sym typeface="+mn-ea"/>
              </a:rPr>
              <a:t>3.机电设备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</a:t>
            </a:r>
            <a:r>
              <a:rPr sz="2000">
                <a:solidFill>
                  <a:srgbClr val="FFFF00"/>
                </a:solidFill>
                <a:sym typeface="+mn-ea"/>
              </a:rPr>
              <a:t>4.职工素质及岗位规范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5.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文明生产</a:t>
            </a:r>
            <a:r>
              <a:rPr lang="en-US" altLang="zh-CN" sz="2000">
                <a:solidFill>
                  <a:srgbClr val="FFFF00"/>
                </a:solidFill>
                <a:sym typeface="+mn-ea"/>
              </a:rPr>
              <a:t>    </a:t>
            </a:r>
            <a:r>
              <a:rPr sz="2000">
                <a:solidFill>
                  <a:srgbClr val="FFFF00"/>
                </a:solidFill>
                <a:sym typeface="+mn-ea"/>
              </a:rPr>
              <a:t>6.发展提升</a:t>
            </a:r>
          </a:p>
          <a:p>
            <a:pPr marL="0" indent="0">
              <a:buNone/>
            </a:pPr>
            <a:r>
              <a:rPr lang="zh-CN" altLang="en-US" sz="2000">
                <a:solidFill>
                  <a:srgbClr val="FFFF00"/>
                </a:solidFill>
                <a:sym typeface="+mn-ea"/>
              </a:rPr>
              <a:t>旧版共计</a:t>
            </a:r>
            <a:r>
              <a:rPr lang="en-US" altLang="zh-CN" sz="2000">
                <a:solidFill>
                  <a:srgbClr val="FFFF00"/>
                </a:solidFill>
                <a:sym typeface="+mn-ea"/>
              </a:rPr>
              <a:t>6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项工作要求，新版</a:t>
            </a:r>
            <a:r>
              <a:rPr lang="en-US" altLang="zh-CN" sz="2000">
                <a:solidFill>
                  <a:srgbClr val="FFFF00"/>
                </a:solidFill>
                <a:sym typeface="+mn-ea"/>
              </a:rPr>
              <a:t>4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项，取消了职工素质及岗位规范、发展提升的内容。实际加强了采煤从设计、措施、管理、工艺、安全设施、监控环境作业、智能化正常运行等全过程的要求，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59645"/>
            <a:ext cx="10800000" cy="720000"/>
          </a:xfrm>
        </p:spPr>
        <p:txBody>
          <a:bodyPr/>
          <a:lstStyle/>
          <a:p>
            <a:r>
              <a:rPr lang="zh-CN" altLang="en-US" sz="3555">
                <a:solidFill>
                  <a:schemeClr val="accent1"/>
                </a:solidFill>
                <a:sym typeface="+mn-ea"/>
              </a:rPr>
              <a:t>第二部分：4、掘进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66395" y="779145"/>
            <a:ext cx="11466830" cy="5977890"/>
          </a:xfrm>
        </p:spPr>
        <p:txBody>
          <a:bodyPr>
            <a:noAutofit/>
          </a:bodyPr>
          <a:lstStyle/>
          <a:p>
            <a:pPr marL="0" indent="0" fontAlgn="auto">
              <a:spcBef>
                <a:spcPts val="600"/>
              </a:spcBef>
              <a:buNone/>
            </a:pPr>
            <a:r>
              <a:rPr lang="zh-CN" altLang="en-US" sz="2000">
                <a:solidFill>
                  <a:srgbClr val="FF0000"/>
                </a:solidFill>
              </a:rPr>
              <a:t>1.基础管理。</a:t>
            </a:r>
            <a:r>
              <a:rPr lang="zh-CN" altLang="en-US" sz="2000"/>
              <a:t>按照批准的采(盘)区设计布置掘进工作面； 编制作业规程；强化矿压监测分析，顶板离层超过临界值有加 固措施；支护材料符合设计要求；持续提升掘进机械化水平。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 sz="2000">
                <a:solidFill>
                  <a:srgbClr val="FF0000"/>
                </a:solidFill>
              </a:rPr>
              <a:t>2.质量与安全。</a:t>
            </a:r>
            <a:r>
              <a:rPr lang="zh-CN" altLang="en-US" sz="2000"/>
              <a:t>强化工程质量管理，支护形式、支护参数、 施工质量等符合设计和作业规程要求，特殊地段有加强支护措 施；安全设施齐全有效。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 sz="2000">
                <a:solidFill>
                  <a:srgbClr val="FF0000"/>
                </a:solidFill>
              </a:rPr>
              <a:t>3.机电设备。</a:t>
            </a:r>
            <a:r>
              <a:rPr lang="zh-CN" altLang="en-US" sz="2000"/>
              <a:t>机械设备及配套系统设备完好、保护有效、 运转正常；辅助运输系统符合要求，安全设施齐全有效；通信 系统畅通。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 sz="2000">
                <a:solidFill>
                  <a:srgbClr val="FF0000"/>
                </a:solidFill>
              </a:rPr>
              <a:t>4.文明生产。</a:t>
            </a:r>
            <a:r>
              <a:rPr lang="zh-CN" altLang="en-US" sz="2000"/>
              <a:t>作业场所照明充足；图牌板齐全、清晰；物 料分类码放整齐，管线吊挂规范；巷道底板平整，无杂物，无 淤泥，无积水。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en-US" altLang="zh-CN" sz="2000">
                <a:solidFill>
                  <a:srgbClr val="FFFF00"/>
                </a:solidFill>
                <a:sym typeface="+mn-ea"/>
              </a:rPr>
              <a:t>2020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版</a:t>
            </a:r>
            <a:endParaRPr lang="zh-CN" altLang="en-US" sz="2000">
              <a:solidFill>
                <a:srgbClr val="FFFF00"/>
              </a:solidFill>
            </a:endParaRPr>
          </a:p>
          <a:p>
            <a:pPr marL="0" indent="0" fontAlgn="auto">
              <a:spcBef>
                <a:spcPts val="600"/>
              </a:spcBef>
              <a:buNone/>
            </a:pPr>
            <a:r>
              <a:rPr sz="2000">
                <a:solidFill>
                  <a:srgbClr val="FFFF00"/>
                </a:solidFill>
                <a:sym typeface="+mn-ea"/>
              </a:rPr>
              <a:t>1.</a:t>
            </a:r>
            <a:r>
              <a:rPr lang="zh-CN" sz="2000">
                <a:solidFill>
                  <a:srgbClr val="FFFF00"/>
                </a:solidFill>
                <a:sym typeface="+mn-ea"/>
              </a:rPr>
              <a:t>生产组织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</a:t>
            </a:r>
            <a:r>
              <a:rPr sz="2000">
                <a:solidFill>
                  <a:srgbClr val="FFFF00"/>
                </a:solidFill>
                <a:sym typeface="+mn-ea"/>
              </a:rPr>
              <a:t>2.</a:t>
            </a:r>
            <a:r>
              <a:rPr lang="zh-CN" sz="2000">
                <a:solidFill>
                  <a:srgbClr val="FFFF00"/>
                </a:solidFill>
                <a:sym typeface="+mn-ea"/>
              </a:rPr>
              <a:t>设备管理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</a:t>
            </a:r>
            <a:r>
              <a:rPr sz="2000">
                <a:solidFill>
                  <a:srgbClr val="FFFF00"/>
                </a:solidFill>
                <a:sym typeface="+mn-ea"/>
              </a:rPr>
              <a:t>3.</a:t>
            </a:r>
            <a:r>
              <a:rPr lang="zh-CN" sz="2000">
                <a:solidFill>
                  <a:srgbClr val="FFFF00"/>
                </a:solidFill>
                <a:sym typeface="+mn-ea"/>
              </a:rPr>
              <a:t>技术保障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</a:t>
            </a:r>
            <a:r>
              <a:rPr sz="2000">
                <a:solidFill>
                  <a:srgbClr val="FFFF00"/>
                </a:solidFill>
                <a:sym typeface="+mn-ea"/>
              </a:rPr>
              <a:t>4.</a:t>
            </a:r>
            <a:r>
              <a:rPr lang="zh-CN" sz="2000">
                <a:solidFill>
                  <a:srgbClr val="FFFF00"/>
                </a:solidFill>
                <a:sym typeface="+mn-ea"/>
              </a:rPr>
              <a:t>工程质量与安全</a:t>
            </a:r>
            <a:r>
              <a:rPr lang="en-US" sz="2000">
                <a:solidFill>
                  <a:srgbClr val="FFFF00"/>
                </a:solidFill>
                <a:sym typeface="+mn-ea"/>
              </a:rPr>
              <a:t>    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en-US" sz="2000">
                <a:solidFill>
                  <a:srgbClr val="FFFF00"/>
                </a:solidFill>
                <a:sym typeface="+mn-ea"/>
              </a:rPr>
              <a:t>5.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职工素质及岗位规范</a:t>
            </a:r>
            <a:r>
              <a:rPr lang="en-US" altLang="zh-CN" sz="2000">
                <a:solidFill>
                  <a:srgbClr val="FFFF00"/>
                </a:solidFill>
                <a:sym typeface="+mn-ea"/>
              </a:rPr>
              <a:t>       6</a:t>
            </a:r>
            <a:r>
              <a:rPr lang="en-US" sz="2000">
                <a:solidFill>
                  <a:srgbClr val="FFFF00"/>
                </a:solidFill>
                <a:sym typeface="+mn-ea"/>
              </a:rPr>
              <a:t>.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文明生产</a:t>
            </a:r>
            <a:r>
              <a:rPr lang="en-US" altLang="zh-CN" sz="2000">
                <a:solidFill>
                  <a:srgbClr val="FFFF00"/>
                </a:solidFill>
                <a:sym typeface="+mn-ea"/>
              </a:rPr>
              <a:t>    </a:t>
            </a:r>
            <a:r>
              <a:rPr lang="en-US" sz="2000">
                <a:solidFill>
                  <a:srgbClr val="FFFF00"/>
                </a:solidFill>
                <a:sym typeface="+mn-ea"/>
              </a:rPr>
              <a:t>7</a:t>
            </a:r>
            <a:r>
              <a:rPr sz="2000">
                <a:solidFill>
                  <a:srgbClr val="FFFF00"/>
                </a:solidFill>
                <a:sym typeface="+mn-ea"/>
              </a:rPr>
              <a:t>.发展提升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 sz="2000">
                <a:solidFill>
                  <a:srgbClr val="FFFF00"/>
                </a:solidFill>
                <a:sym typeface="+mn-ea"/>
              </a:rPr>
              <a:t>旧版共计</a:t>
            </a:r>
            <a:r>
              <a:rPr lang="en-US" altLang="zh-CN" sz="2000">
                <a:solidFill>
                  <a:srgbClr val="FFFF00"/>
                </a:solidFill>
                <a:sym typeface="+mn-ea"/>
              </a:rPr>
              <a:t>7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项工作要求，新版</a:t>
            </a:r>
            <a:r>
              <a:rPr lang="en-US" altLang="zh-CN" sz="2000">
                <a:solidFill>
                  <a:srgbClr val="FFFF00"/>
                </a:solidFill>
                <a:sym typeface="+mn-ea"/>
              </a:rPr>
              <a:t>4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项，取消了技术保障、职工素质及岗位规范、发展提升的内容。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59645"/>
            <a:ext cx="10800000" cy="72000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第二部分：5、机电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66395" y="779145"/>
            <a:ext cx="11466830" cy="5977890"/>
          </a:xfrm>
        </p:spPr>
        <p:txBody>
          <a:bodyPr>
            <a:noAutofit/>
          </a:bodyPr>
          <a:lstStyle/>
          <a:p>
            <a:pPr marL="0" indent="0" fontAlgn="auto">
              <a:spcBef>
                <a:spcPts val="600"/>
              </a:spcBef>
              <a:buNone/>
            </a:pPr>
            <a:r>
              <a:rPr lang="zh-CN" altLang="en-US">
                <a:solidFill>
                  <a:srgbClr val="FF0000"/>
                </a:solidFill>
              </a:rPr>
              <a:t>1.基础管理</a:t>
            </a:r>
            <a:r>
              <a:rPr lang="zh-CN" altLang="en-US"/>
              <a:t>。制定并严格执行机电管理制度，规范技术管  理，设备台账、技术图纸等资料齐全，机电设备设施安全可靠。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>
                <a:solidFill>
                  <a:srgbClr val="FF0000"/>
                </a:solidFill>
              </a:rPr>
              <a:t>2.设备与指标。</a:t>
            </a:r>
            <a:r>
              <a:rPr lang="zh-CN" altLang="en-US"/>
              <a:t>煤矿矿用产品安全标志、防爆合格证等证 标齐全；设备综合完好率、矿灯完好率、事故率等符合规定。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>
                <a:solidFill>
                  <a:srgbClr val="FF0000"/>
                </a:solidFill>
              </a:rPr>
              <a:t>3.煤矿机械。</a:t>
            </a:r>
            <a:r>
              <a:rPr lang="zh-CN" altLang="en-US"/>
              <a:t>机械设备完好，保护齐全可靠，系统能力满 足矿井安全生产需要。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>
                <a:solidFill>
                  <a:srgbClr val="FF0000"/>
                </a:solidFill>
              </a:rPr>
              <a:t>4.煤矿电气。</a:t>
            </a:r>
            <a:r>
              <a:rPr lang="zh-CN" altLang="en-US"/>
              <a:t>供电系统可靠，电气设备设计、选型合理， 保护齐全有效。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>
                <a:solidFill>
                  <a:srgbClr val="FF0000"/>
                </a:solidFill>
              </a:rPr>
              <a:t>5.文明生产。</a:t>
            </a:r>
            <a:r>
              <a:rPr lang="zh-CN" altLang="en-US"/>
              <a:t>设备设置规范、标识齐全，机房硐室及设备 周围卫生清洁。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en-US" altLang="zh-CN">
                <a:solidFill>
                  <a:srgbClr val="FFFF00"/>
                </a:solidFill>
                <a:sym typeface="+mn-ea"/>
              </a:rPr>
              <a:t>2020</a:t>
            </a:r>
            <a:r>
              <a:rPr lang="zh-CN" altLang="en-US">
                <a:solidFill>
                  <a:srgbClr val="FFFF00"/>
                </a:solidFill>
                <a:sym typeface="+mn-ea"/>
              </a:rPr>
              <a:t>版</a:t>
            </a:r>
            <a:endParaRPr lang="zh-CN" altLang="en-US">
              <a:solidFill>
                <a:srgbClr val="FFFF00"/>
              </a:solidFill>
            </a:endParaRPr>
          </a:p>
          <a:p>
            <a:pPr marL="0" indent="0" fontAlgn="auto">
              <a:spcBef>
                <a:spcPts val="600"/>
              </a:spcBef>
              <a:buNone/>
            </a:pPr>
            <a:r>
              <a:rPr>
                <a:solidFill>
                  <a:srgbClr val="FFFF00"/>
                </a:solidFill>
                <a:sym typeface="+mn-ea"/>
              </a:rPr>
              <a:t>1.</a:t>
            </a:r>
            <a:r>
              <a:rPr lang="zh-CN">
                <a:solidFill>
                  <a:srgbClr val="FFFF00"/>
                </a:solidFill>
                <a:sym typeface="+mn-ea"/>
              </a:rPr>
              <a:t>设备与指标</a:t>
            </a:r>
            <a:r>
              <a:rPr lang="en-US">
                <a:solidFill>
                  <a:srgbClr val="FFFF00"/>
                </a:solidFill>
                <a:sym typeface="+mn-ea"/>
              </a:rPr>
              <a:t>   </a:t>
            </a:r>
            <a:r>
              <a:rPr>
                <a:solidFill>
                  <a:srgbClr val="FFFF00"/>
                </a:solidFill>
                <a:sym typeface="+mn-ea"/>
              </a:rPr>
              <a:t>2.</a:t>
            </a:r>
            <a:r>
              <a:rPr lang="zh-CN">
                <a:solidFill>
                  <a:srgbClr val="FFFF00"/>
                </a:solidFill>
                <a:sym typeface="+mn-ea"/>
              </a:rPr>
              <a:t>煤矿机械</a:t>
            </a:r>
            <a:r>
              <a:rPr lang="en-US">
                <a:solidFill>
                  <a:srgbClr val="FFFF00"/>
                </a:solidFill>
                <a:sym typeface="+mn-ea"/>
              </a:rPr>
              <a:t>    </a:t>
            </a:r>
            <a:r>
              <a:rPr>
                <a:solidFill>
                  <a:srgbClr val="FFFF00"/>
                </a:solidFill>
                <a:sym typeface="+mn-ea"/>
              </a:rPr>
              <a:t>3.</a:t>
            </a:r>
            <a:r>
              <a:rPr lang="zh-CN">
                <a:solidFill>
                  <a:srgbClr val="FFFF00"/>
                </a:solidFill>
                <a:sym typeface="+mn-ea"/>
              </a:rPr>
              <a:t>煤矿电气</a:t>
            </a:r>
            <a:r>
              <a:rPr lang="en-US">
                <a:solidFill>
                  <a:srgbClr val="FFFF00"/>
                </a:solidFill>
                <a:sym typeface="+mn-ea"/>
              </a:rPr>
              <a:t>    </a:t>
            </a:r>
            <a:r>
              <a:rPr>
                <a:solidFill>
                  <a:srgbClr val="FFFF00"/>
                </a:solidFill>
                <a:sym typeface="+mn-ea"/>
              </a:rPr>
              <a:t>4.</a:t>
            </a:r>
            <a:r>
              <a:rPr lang="zh-CN">
                <a:solidFill>
                  <a:srgbClr val="FFFF00"/>
                </a:solidFill>
                <a:sym typeface="+mn-ea"/>
              </a:rPr>
              <a:t>基础管理</a:t>
            </a:r>
            <a:r>
              <a:rPr lang="en-US">
                <a:solidFill>
                  <a:srgbClr val="FFFF00"/>
                </a:solidFill>
                <a:sym typeface="+mn-ea"/>
              </a:rPr>
              <a:t>      5.</a:t>
            </a:r>
            <a:r>
              <a:rPr lang="zh-CN" altLang="en-US">
                <a:solidFill>
                  <a:srgbClr val="FFFF00"/>
                </a:solidFill>
                <a:sym typeface="+mn-ea"/>
              </a:rPr>
              <a:t>职工素质及岗位规范</a:t>
            </a:r>
            <a:r>
              <a:rPr lang="en-US" altLang="zh-CN">
                <a:solidFill>
                  <a:srgbClr val="FFFF00"/>
                </a:solidFill>
                <a:sym typeface="+mn-ea"/>
              </a:rPr>
              <a:t>       6</a:t>
            </a:r>
            <a:r>
              <a:rPr lang="en-US">
                <a:solidFill>
                  <a:srgbClr val="FFFF00"/>
                </a:solidFill>
                <a:sym typeface="+mn-ea"/>
              </a:rPr>
              <a:t>.</a:t>
            </a:r>
            <a:r>
              <a:rPr lang="zh-CN" altLang="en-US">
                <a:solidFill>
                  <a:srgbClr val="FFFF00"/>
                </a:solidFill>
                <a:sym typeface="+mn-ea"/>
              </a:rPr>
              <a:t>文明生产</a:t>
            </a:r>
            <a:r>
              <a:rPr lang="en-US" altLang="zh-CN">
                <a:solidFill>
                  <a:srgbClr val="FFFF00"/>
                </a:solidFill>
                <a:sym typeface="+mn-ea"/>
              </a:rPr>
              <a:t>   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>
                <a:solidFill>
                  <a:srgbClr val="FFFF00"/>
                </a:solidFill>
                <a:sym typeface="+mn-ea"/>
              </a:rPr>
              <a:t>旧版共计</a:t>
            </a:r>
            <a:r>
              <a:rPr lang="en-US" altLang="zh-CN">
                <a:solidFill>
                  <a:srgbClr val="FFFF00"/>
                </a:solidFill>
                <a:sym typeface="+mn-ea"/>
              </a:rPr>
              <a:t>6</a:t>
            </a:r>
            <a:r>
              <a:rPr lang="zh-CN" altLang="en-US">
                <a:solidFill>
                  <a:srgbClr val="FFFF00"/>
                </a:solidFill>
                <a:sym typeface="+mn-ea"/>
              </a:rPr>
              <a:t>项工作要求，新版</a:t>
            </a:r>
            <a:r>
              <a:rPr lang="en-US" altLang="zh-CN">
                <a:solidFill>
                  <a:srgbClr val="FFFF00"/>
                </a:solidFill>
                <a:sym typeface="+mn-ea"/>
              </a:rPr>
              <a:t>5</a:t>
            </a:r>
            <a:r>
              <a:rPr lang="zh-CN" altLang="en-US">
                <a:solidFill>
                  <a:srgbClr val="FFFF00"/>
                </a:solidFill>
                <a:sym typeface="+mn-ea"/>
              </a:rPr>
              <a:t>项，取消了职工素质及岗位规范的内容。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z="3555">
                <a:solidFill>
                  <a:schemeClr val="accent1"/>
                </a:solidFill>
                <a:sym typeface="+mn-ea"/>
              </a:rPr>
              <a:t>考核定级办法</a:t>
            </a:r>
            <a:endParaRPr lang="zh-CN" altLang="en-US" sz="3555"/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95960" y="1185545"/>
            <a:ext cx="5400040" cy="5571490"/>
          </a:xfrm>
        </p:spPr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2020</a:t>
            </a:r>
            <a:r>
              <a:rPr lang="zh-CN" altLang="en-US">
                <a:solidFill>
                  <a:srgbClr val="FF0000"/>
                </a:solidFill>
              </a:rPr>
              <a:t>版</a:t>
            </a:r>
          </a:p>
          <a:p>
            <a:r>
              <a:rPr lang="zh-CN" altLang="en-US" sz="2000"/>
              <a:t>为进一步加强煤矿安全生产基础建设,深入落实“管理、装备、素质、系统”四个要素并重原则，</a:t>
            </a:r>
            <a:r>
              <a:rPr lang="zh-CN" altLang="en-US" sz="2000">
                <a:solidFill>
                  <a:srgbClr val="FF0000"/>
                </a:solidFill>
              </a:rPr>
              <a:t>持续推进煤矿安全治理体系和治理能力现代化，</a:t>
            </a:r>
            <a:r>
              <a:rPr lang="zh-CN" altLang="en-US" sz="2000"/>
              <a:t>根据《中华人民共和国安全生产法》及有关规定，制定本办法。</a:t>
            </a:r>
          </a:p>
          <a:p>
            <a:r>
              <a:rPr lang="zh-CN" altLang="en-US" sz="2000"/>
              <a:t>第二条本办法适用于全国所有合法的生产煤矿。新建、</a:t>
            </a:r>
            <a:r>
              <a:rPr lang="zh-CN" altLang="en-US" sz="2000">
                <a:solidFill>
                  <a:srgbClr val="FF0000"/>
                </a:solidFill>
              </a:rPr>
              <a:t>改扩建、技改煤矿</a:t>
            </a:r>
            <a:r>
              <a:rPr lang="zh-CN" altLang="en-US" sz="2000"/>
              <a:t>可参照执行。</a:t>
            </a:r>
          </a:p>
        </p:txBody>
      </p:sp>
      <p:sp>
        <p:nvSpPr>
          <p:cNvPr id="4" name="正文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483350" y="1185545"/>
            <a:ext cx="5400040" cy="54356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FF00"/>
                </a:solidFill>
              </a:rPr>
              <a:t>2024</a:t>
            </a:r>
            <a:r>
              <a:rPr lang="zh-CN" altLang="en-US" dirty="0">
                <a:solidFill>
                  <a:srgbClr val="FFFF00"/>
                </a:solidFill>
              </a:rPr>
              <a:t>版</a:t>
            </a:r>
          </a:p>
          <a:p>
            <a:r>
              <a:rPr lang="zh-CN" altLang="en-US" sz="2000" dirty="0"/>
              <a:t>第一条 为进一步加强煤矿安全生产基础建设，深入落实“管 理、装备、素质、系统”四个要素并重原则，</a:t>
            </a:r>
            <a:r>
              <a:rPr lang="zh-CN" altLang="en-US" sz="2000" dirty="0">
                <a:solidFill>
                  <a:srgbClr val="FFFF00"/>
                </a:solidFill>
              </a:rPr>
              <a:t>提升煤矿安全保障能力，</a:t>
            </a:r>
            <a:r>
              <a:rPr lang="zh-CN" altLang="en-US" sz="2000" dirty="0"/>
              <a:t> 根据《中华人民共和国安全生产法》及有关规定，制定本办法。</a:t>
            </a:r>
          </a:p>
          <a:p>
            <a:r>
              <a:rPr lang="zh-CN" altLang="en-US" sz="2000" dirty="0"/>
              <a:t>第二条 本办法适用于全国所有合法的生产煤矿。新建、</a:t>
            </a:r>
            <a:r>
              <a:rPr lang="zh-CN" altLang="en-US" sz="2000" dirty="0">
                <a:solidFill>
                  <a:srgbClr val="FFFF00"/>
                </a:solidFill>
              </a:rPr>
              <a:t>改 建、扩建煤矿</a:t>
            </a:r>
            <a:r>
              <a:rPr lang="zh-CN" altLang="en-US" sz="2000" dirty="0"/>
              <a:t>可参照执行。</a:t>
            </a:r>
          </a:p>
          <a:p>
            <a:r>
              <a:rPr lang="zh-CN" altLang="en-US" sz="2000" dirty="0">
                <a:solidFill>
                  <a:srgbClr val="FFFF00"/>
                </a:solidFill>
              </a:rPr>
              <a:t>新建煤矿联合试运转期间、停产煤矿(无安全生产标准化等 级)复产验收前，可申请煤矿安全生产标准化管理体系考核定级。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59645"/>
            <a:ext cx="10800000" cy="72000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第二部分：7、调度应急和“三堂一舍”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66395" y="779145"/>
            <a:ext cx="11466830" cy="5977890"/>
          </a:xfrm>
        </p:spPr>
        <p:txBody>
          <a:bodyPr>
            <a:noAutofit/>
          </a:bodyPr>
          <a:lstStyle/>
          <a:p>
            <a:pPr marL="0" indent="0" fontAlgn="auto">
              <a:spcBef>
                <a:spcPts val="600"/>
              </a:spcBef>
              <a:buNone/>
            </a:pPr>
            <a:r>
              <a:rPr lang="zh-CN" altLang="en-US" sz="2000">
                <a:solidFill>
                  <a:srgbClr val="FF0000"/>
                </a:solidFill>
              </a:rPr>
              <a:t>1.调度管理。</a:t>
            </a:r>
            <a:r>
              <a:rPr lang="zh-CN" altLang="en-US" sz="2000"/>
              <a:t>建立健全调度工作管理制度；掌握现场安 全生产情况，组织协调有力，原始记录详实，通信设施完好， 按规定进行信息报告和处置。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 sz="2000">
                <a:solidFill>
                  <a:srgbClr val="FF0000"/>
                </a:solidFill>
              </a:rPr>
              <a:t>2.应急管理。</a:t>
            </a:r>
            <a:r>
              <a:rPr lang="zh-CN" altLang="en-US" sz="2000"/>
              <a:t>建立健全应急管理制度；配备满足需要的  应急救援物资和装备，按规定编制应急救援预案并组织演练， 与矿山救护队维系服务。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 sz="2000">
                <a:solidFill>
                  <a:srgbClr val="FF0000"/>
                </a:solidFill>
              </a:rPr>
              <a:t>3.“三堂一舍”</a:t>
            </a:r>
            <a:r>
              <a:rPr lang="zh-CN" altLang="en-US" sz="2000"/>
              <a:t>。设施完备，职工食堂、澡堂、会堂及 宿舍满足职工工作生活需要。</a:t>
            </a:r>
          </a:p>
          <a:p>
            <a:pPr marL="0" indent="0" fontAlgn="auto">
              <a:spcBef>
                <a:spcPts val="600"/>
              </a:spcBef>
              <a:buNone/>
            </a:pPr>
            <a:r>
              <a:rPr lang="en-US" altLang="zh-CN" sz="2000">
                <a:solidFill>
                  <a:srgbClr val="FFFF00"/>
                </a:solidFill>
                <a:sym typeface="+mn-ea"/>
              </a:rPr>
              <a:t>2020</a:t>
            </a:r>
            <a:r>
              <a:rPr lang="zh-CN" altLang="en-US" sz="2000">
                <a:solidFill>
                  <a:srgbClr val="FFFF00"/>
                </a:solidFill>
                <a:sym typeface="+mn-ea"/>
              </a:rPr>
              <a:t>版</a:t>
            </a:r>
            <a:endParaRPr lang="zh-CN" altLang="en-US" sz="2000">
              <a:solidFill>
                <a:srgbClr val="FFFF00"/>
              </a:solidFill>
            </a:endParaRPr>
          </a:p>
          <a:p>
            <a:pPr marL="0" indent="0" fontAlgn="auto">
              <a:spcBef>
                <a:spcPts val="600"/>
              </a:spcBef>
              <a:buNone/>
            </a:pPr>
            <a:r>
              <a:rPr lang="zh-CN" altLang="en-US" sz="2000">
                <a:solidFill>
                  <a:srgbClr val="FFFF00"/>
                </a:solidFill>
                <a:sym typeface="+mn-ea"/>
              </a:rPr>
              <a:t>新版合并了三堂一舍的相关内容，调度应急强调了调度信息报告和事故处置的要求，取消了职业病卫生内容。两堂一舍变为三堂一舍，增加了职工会堂，满足职工集会需求。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考核定级办法(一级标准化验收要求）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95960" y="1301750"/>
            <a:ext cx="5400040" cy="4873625"/>
          </a:xfrm>
        </p:spPr>
        <p:txBody>
          <a:bodyPr>
            <a:normAutofit fontScale="25000" lnSpcReduction="20000"/>
          </a:bodyPr>
          <a:lstStyle/>
          <a:p>
            <a:r>
              <a:rPr lang="en-US" altLang="zh-CN" sz="9600">
                <a:solidFill>
                  <a:srgbClr val="FF0000"/>
                </a:solidFill>
                <a:cs typeface="+mn-lt"/>
              </a:rPr>
              <a:t>2020</a:t>
            </a:r>
            <a:r>
              <a:rPr lang="zh-CN" altLang="en-US" sz="9600">
                <a:solidFill>
                  <a:srgbClr val="FF0000"/>
                </a:solidFill>
                <a:cs typeface="+mn-lt"/>
              </a:rPr>
              <a:t>版</a:t>
            </a:r>
          </a:p>
          <a:p>
            <a:pPr fontAlgn="auto">
              <a:lnSpc>
                <a:spcPct val="100000"/>
              </a:lnSpc>
            </a:pPr>
            <a:r>
              <a:rPr lang="zh-CN" altLang="en-US" sz="6400">
                <a:latin typeface="+mn-ea"/>
                <a:cs typeface="+mn-ea"/>
              </a:rPr>
              <a:t>一级：煤矿安全生产标准化管理体系考核加权得分及各部分得分均不低于90分，且不存在下列情形：</a:t>
            </a:r>
          </a:p>
          <a:p>
            <a:pPr fontAlgn="auto">
              <a:lnSpc>
                <a:spcPct val="100000"/>
              </a:lnSpc>
            </a:pPr>
            <a:r>
              <a:rPr lang="zh-CN" altLang="en-US" sz="6400">
                <a:latin typeface="+mn-ea"/>
                <a:cs typeface="+mn-ea"/>
              </a:rPr>
              <a:t>　　1.井工煤矿井下单班作业人数超过有关限员规定的；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6400">
                <a:latin typeface="+mn-ea"/>
                <a:cs typeface="+mn-ea"/>
              </a:rPr>
              <a:t>　　2.发生生产安全死亡事故，自事故发生之日起，一般事故未满1年、较大及重大事故未满2年、特别重大事故未满3年的；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6400">
                <a:latin typeface="+mn-ea"/>
                <a:cs typeface="+mn-ea"/>
              </a:rPr>
              <a:t>　　3.安全生产标准化管理体系一级检查考核未通过，自考核定级部门检查之日起未满1年的；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6400">
                <a:latin typeface="+mn-ea"/>
                <a:cs typeface="+mn-ea"/>
              </a:rPr>
              <a:t>　　4.因管理滑坡或存在重大事故隐患且组织生产被降级或撤消等级未满1年的；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6400">
                <a:latin typeface="+mn-ea"/>
                <a:cs typeface="+mn-ea"/>
              </a:rPr>
              <a:t>　　5.露天煤矿采煤对外承包的，或将剥离工程承包给2家（不含）以上施工单位的；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6400">
                <a:latin typeface="+mn-ea"/>
                <a:cs typeface="+mn-ea"/>
              </a:rPr>
              <a:t>　　6.被列入安全生产“黑名单”或在安全生产联合惩戒期内的；</a:t>
            </a:r>
          </a:p>
          <a:p>
            <a:pPr marL="0" indent="0" fontAlgn="auto">
              <a:lnSpc>
                <a:spcPct val="100000"/>
              </a:lnSpc>
              <a:buNone/>
            </a:pPr>
            <a:r>
              <a:rPr lang="en-US" altLang="zh-CN" sz="6400">
                <a:latin typeface="+mn-ea"/>
                <a:cs typeface="+mn-ea"/>
              </a:rPr>
              <a:t> </a:t>
            </a:r>
            <a:r>
              <a:rPr lang="zh-CN" altLang="en-US" sz="6400">
                <a:latin typeface="+mn-ea"/>
                <a:cs typeface="+mn-ea"/>
              </a:rPr>
              <a:t>　　</a:t>
            </a:r>
            <a:r>
              <a:rPr lang="en-US" altLang="zh-CN" sz="6400">
                <a:latin typeface="+mn-ea"/>
                <a:cs typeface="+mn-ea"/>
              </a:rPr>
              <a:t>   </a:t>
            </a:r>
            <a:r>
              <a:rPr lang="zh-CN" altLang="en-US" sz="6400">
                <a:latin typeface="+mn-ea"/>
                <a:cs typeface="+mn-ea"/>
              </a:rPr>
              <a:t>7.井下违规使用劳务派遣工的。</a:t>
            </a:r>
          </a:p>
        </p:txBody>
      </p:sp>
      <p:sp>
        <p:nvSpPr>
          <p:cNvPr id="4" name="正文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483350" y="1302385"/>
            <a:ext cx="5400040" cy="4999990"/>
          </a:xfrm>
          <a:prstGeom prst="rect">
            <a:avLst/>
          </a:prstGeom>
        </p:spPr>
        <p:txBody>
          <a:bodyPr vert="horz" wrap="square" lIns="0" tIns="0" rIns="0" bIns="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430">
                <a:cs typeface="+mn-lt"/>
              </a:rPr>
              <a:t>2024</a:t>
            </a:r>
            <a:r>
              <a:rPr lang="zh-CN" altLang="en-US" sz="3430">
                <a:cs typeface="+mn-lt"/>
              </a:rPr>
              <a:t>版</a:t>
            </a:r>
          </a:p>
          <a:p>
            <a:r>
              <a:rPr lang="zh-CN" altLang="en-US">
                <a:solidFill>
                  <a:srgbClr val="FFFF00"/>
                </a:solidFill>
              </a:rPr>
              <a:t>一级：煤矿安全生产标准化管理体系考核总得分不低于90 分，重大灾害防治、专业管理部分评分不低于90分，安全基础管理 部分评分不低于85分，且不存在下列情形：</a:t>
            </a:r>
          </a:p>
          <a:p>
            <a:r>
              <a:rPr lang="zh-CN" altLang="en-US">
                <a:solidFill>
                  <a:srgbClr val="FFFF00"/>
                </a:solidFill>
              </a:rPr>
              <a:t>1.发生生产安全死亡事故，自事故发生之日起，一般事故未 满1年、较大及重大事故未满2年、特别重大事故未满3年的；</a:t>
            </a:r>
          </a:p>
          <a:p>
            <a:r>
              <a:rPr lang="zh-CN" altLang="en-US">
                <a:solidFill>
                  <a:srgbClr val="FFFF00"/>
                </a:solidFill>
              </a:rPr>
              <a:t>2. 安全生产标准化管理体系一级检查考核未通过，自考核定 级部门检查之日起未满1年的；</a:t>
            </a:r>
          </a:p>
          <a:p>
            <a:r>
              <a:rPr lang="zh-CN" altLang="en-US">
                <a:solidFill>
                  <a:srgbClr val="FFFF00"/>
                </a:solidFill>
              </a:rPr>
              <a:t>3.被降级或撤消等级未满1年的；</a:t>
            </a:r>
          </a:p>
          <a:p>
            <a:r>
              <a:rPr lang="zh-CN" altLang="en-US">
                <a:solidFill>
                  <a:srgbClr val="FFFF00"/>
                </a:solidFill>
              </a:rPr>
              <a:t>4.被列入安全生产严重失信主体名单管理期间的。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考核定级办法（延期办理）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95960" y="1301750"/>
            <a:ext cx="5400040" cy="4873625"/>
          </a:xfrm>
        </p:spPr>
        <p:txBody>
          <a:bodyPr>
            <a:normAutofit fontScale="77500" lnSpcReduction="10000"/>
          </a:bodyPr>
          <a:lstStyle/>
          <a:p>
            <a:r>
              <a:rPr lang="en-US" altLang="zh-CN" sz="3430">
                <a:solidFill>
                  <a:srgbClr val="FF0000"/>
                </a:solidFill>
              </a:rPr>
              <a:t>2020</a:t>
            </a:r>
            <a:r>
              <a:rPr lang="zh-CN" altLang="en-US" sz="3430">
                <a:solidFill>
                  <a:srgbClr val="FF0000"/>
                </a:solidFill>
              </a:rPr>
              <a:t>版</a:t>
            </a:r>
          </a:p>
          <a:p>
            <a:r>
              <a:rPr lang="zh-CN" altLang="en-US"/>
              <a:t>第九条 按照本办法考核确定为安全生产标准化管理体系一级的煤矿，作出符合一级体系要求的承诺，且同时满足下列条件的，可在3年期满时直接办理延期：</a:t>
            </a:r>
          </a:p>
          <a:p>
            <a:r>
              <a:rPr lang="zh-CN" altLang="en-US"/>
              <a:t>　　1.煤矿一级等级3年期限内保持瓦斯“零超限”和井下“零突出”“零透水”“零自燃”“零冲击（无冲击地压事故）”；</a:t>
            </a:r>
          </a:p>
          <a:p>
            <a:r>
              <a:rPr lang="zh-CN" altLang="en-US"/>
              <a:t>　　2.井工煤矿采用“一井一面”或“一井两面”生产模式；</a:t>
            </a:r>
          </a:p>
          <a:p>
            <a:r>
              <a:rPr lang="zh-CN" altLang="en-US"/>
              <a:t>　　3.井工煤矿采煤机械化程度达到100%；露天煤矿采剥机械化程度达到100%。</a:t>
            </a:r>
          </a:p>
        </p:txBody>
      </p:sp>
      <p:sp>
        <p:nvSpPr>
          <p:cNvPr id="4" name="正文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483350" y="1301750"/>
            <a:ext cx="5400040" cy="5000625"/>
          </a:xfrm>
          <a:prstGeom prst="rect">
            <a:avLst/>
          </a:prstGeom>
        </p:spPr>
        <p:txBody>
          <a:bodyPr vert="horz" wrap="square" lIns="0" tIns="0" rIns="0" bIns="0" rtlCol="0">
            <a:normAutofit fontScale="67500" lnSpcReduction="1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>
                <a:solidFill>
                  <a:srgbClr val="FFFF00"/>
                </a:solidFill>
              </a:rPr>
              <a:t>2024</a:t>
            </a:r>
            <a:r>
              <a:rPr lang="zh-CN" altLang="en-US" sz="4000">
                <a:solidFill>
                  <a:srgbClr val="FFFF00"/>
                </a:solidFill>
              </a:rPr>
              <a:t>版</a:t>
            </a:r>
          </a:p>
          <a:p>
            <a:r>
              <a:rPr lang="zh-CN" altLang="en-US" sz="2665"/>
              <a:t>第九条 安全生产标准化管理体系一级煤矿作出符合一级体 系要求的承诺，且同时满足下列条件的，可在3年期满时直接办理 延期：</a:t>
            </a:r>
          </a:p>
          <a:p>
            <a:r>
              <a:rPr lang="zh-CN" altLang="en-US" sz="2665"/>
              <a:t>1.3年期限内，未发生生产安全死亡事故，不存在重大事故隐 患且组织生产的情况；</a:t>
            </a:r>
          </a:p>
          <a:p>
            <a:r>
              <a:rPr lang="zh-CN" altLang="en-US" sz="2665"/>
              <a:t>2.3年期限内，井下“零突出”“零透水”“零冲击地压事故”;</a:t>
            </a:r>
          </a:p>
          <a:p>
            <a:r>
              <a:rPr lang="zh-CN" altLang="en-US" sz="2665"/>
              <a:t>3. 井工煤矿采用“一井一面”或“一井两面”生产模式(冲击地 压矿井和开采保护层的矿井除外);</a:t>
            </a:r>
          </a:p>
          <a:p>
            <a:r>
              <a:rPr lang="zh-CN" altLang="en-US" sz="2665"/>
              <a:t>4. 井工煤矿采煤机械化程度达到100%;露天煤矿采剥机械</a:t>
            </a:r>
          </a:p>
          <a:p>
            <a:r>
              <a:rPr lang="zh-CN" altLang="en-US" sz="2665"/>
              <a:t>化程度达到100%。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考核定级办法：明确了对一级煤矿激励政策</a:t>
            </a:r>
          </a:p>
        </p:txBody>
      </p:sp>
      <p:sp>
        <p:nvSpPr>
          <p:cNvPr id="4" name="正文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95960" y="1080135"/>
            <a:ext cx="11187430" cy="5222240"/>
          </a:xfrm>
          <a:prstGeom prst="rect">
            <a:avLst/>
          </a:prstGeom>
        </p:spPr>
        <p:txBody>
          <a:bodyPr vert="horz" wrap="square" lIns="0" tIns="0" rIns="0" bIns="0" rtlCol="0">
            <a:normAutofit fontScale="47500" lnSpcReduction="1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0">
                <a:solidFill>
                  <a:srgbClr val="FFFF00"/>
                </a:solidFill>
              </a:rPr>
              <a:t>2024</a:t>
            </a:r>
            <a:r>
              <a:rPr lang="zh-CN" altLang="en-US" sz="6000">
                <a:solidFill>
                  <a:srgbClr val="FFFF00"/>
                </a:solidFill>
              </a:rPr>
              <a:t>版</a:t>
            </a:r>
          </a:p>
          <a:p>
            <a:r>
              <a:rPr lang="zh-CN" altLang="en-US" sz="3200"/>
              <a:t>第十二条 安全生产标准化管理体系一级煤矿在有效期内享 受以下激励政策：</a:t>
            </a:r>
          </a:p>
          <a:p>
            <a:r>
              <a:rPr lang="zh-CN" altLang="en-US" sz="3200"/>
              <a:t>(一)在全国性或区域性调整、实施减量化生产措施时，原则上 不纳入减量化生产煤矿范围；</a:t>
            </a:r>
          </a:p>
          <a:p>
            <a:r>
              <a:rPr lang="zh-CN" altLang="en-US" sz="3200"/>
              <a:t>(二)在地方政府因其他煤矿发生事故采取区域政策性停产措 施时，原则上不纳入停产范围；</a:t>
            </a:r>
          </a:p>
          <a:p>
            <a:r>
              <a:rPr lang="zh-CN" altLang="en-US" sz="3200"/>
              <a:t>(三)申请生产能力核增时，在同等条件下，可优先开展审查确 认工作；新投产的煤矿和已核定生产能力的煤矿，通过生产能力核定提高产能规模的间隔时间，可按规定缩短；</a:t>
            </a:r>
          </a:p>
          <a:p>
            <a:r>
              <a:rPr lang="zh-CN" altLang="en-US" sz="3200"/>
              <a:t>(四)生产能力核增时，产能置换比例不小于核增产能的 100%,通过改扩建、技术改造增加优质产能超过120万吨/年以上 的，所需产能置换指标折算比例可提高为200%;</a:t>
            </a:r>
          </a:p>
          <a:p>
            <a:r>
              <a:rPr lang="zh-CN" altLang="en-US" sz="3200"/>
              <a:t>(五)生产能力核增时，核增幅度可在“不超过煤炭工业设计规 范标准设计井型规模2级级差”规定的基础上，上浮1级级差；实 现“一井一面”或智能化开采的，核增幅度可上浮2级级差；</a:t>
            </a:r>
          </a:p>
          <a:p>
            <a:r>
              <a:rPr lang="zh-CN" altLang="en-US" sz="3200"/>
              <a:t>(六)在安全生产许可证有效期届满时，符合相关条件的，可以 直接办理延期手续；</a:t>
            </a:r>
          </a:p>
          <a:p>
            <a:r>
              <a:rPr lang="zh-CN" altLang="en-US" sz="3200"/>
              <a:t>(七)银行保险、证券、担保等主管部门作为对煤矿企业信用评 级重要参考依据；</a:t>
            </a:r>
          </a:p>
          <a:p>
            <a:r>
              <a:rPr lang="zh-CN" altLang="en-US" sz="3200"/>
              <a:t>(八)各级煤矿安全监管监察部门适当减少检查频次；煤矿停 产后复产验收时，优先进行复产验收。</a:t>
            </a:r>
          </a:p>
          <a:p>
            <a:r>
              <a:rPr lang="zh-CN" altLang="en-US" sz="3200"/>
              <a:t>鼓励各省级煤矿安全生产标准化工作主管部门结合本地区实 际，细化完善有关激励政策，提高安全生产标准化创建积极性。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总则：取消了限制达标煤矿的基本条件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67373" y="1220197"/>
            <a:ext cx="10519728" cy="5277803"/>
          </a:xfrm>
        </p:spPr>
        <p:txBody>
          <a:bodyPr>
            <a:normAutofit fontScale="30000" lnSpcReduction="20000"/>
          </a:bodyPr>
          <a:lstStyle/>
          <a:p>
            <a:r>
              <a:rPr lang="en-US" altLang="zh-CN" sz="8000" dirty="0">
                <a:solidFill>
                  <a:srgbClr val="FF0000"/>
                </a:solidFill>
              </a:rPr>
              <a:t>2020</a:t>
            </a:r>
            <a:r>
              <a:rPr lang="zh-CN" altLang="en-US" sz="8000" dirty="0">
                <a:solidFill>
                  <a:srgbClr val="FF0000"/>
                </a:solidFill>
              </a:rPr>
              <a:t>版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一、基本条件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安全生产标准化管理体系达标煤矿应具备以下条件，任一项不符合的，不得参与安全生产标准化管理体系考核定级： 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1.采矿许可证、安全生产许可证、营业执照齐全有效；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2.树立体现安全生产“红线意识”和“安全第一、预防为主、综合治理”方针，与本矿安全生产实际、灾害治理相适应的安全生产理念；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3.制定符合法律法规、国家政策要求和本单位实际的安全生产工作目标；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4.矿长作出持续保持、提高煤矿安全生产条件的安全承诺，并作出表率；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5.安全生产组织机构完备（井工煤矿有负责安全、采煤、掘进、通风、机电、运输、地测、防治水、安全培训、调度、应急管理、职业病危害防治等工作的管理部门；露天煤矿有负责安全、钻孔、爆破、采装、运输、排土、边坡、机电、地测、防治水、防灭火、安全培训、调度、应急管理、职业病危害防治等工作的管理部门）,配备管理人员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煤（岩）与瓦斯（二氧化碳）突出矿井、水文地质类型复杂和极复杂矿井、冲击地压矿井按规定设有相应的机构和队伍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6.矿长、副矿长、总工程师、副总工程师按规定参加安全生产知识和管理能力考核，取得考核合格证明；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7.建立健全安全生产责任制；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5335" dirty="0"/>
              <a:t>8.不存在重大事故隐患。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7345" y="-45"/>
            <a:ext cx="10800000" cy="72000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 dirty="0">
                <a:solidFill>
                  <a:schemeClr val="accent1"/>
                </a:solidFill>
                <a:sym typeface="+mn-ea"/>
              </a:rPr>
              <a:t>总则：基本原则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08610" y="827716"/>
            <a:ext cx="5787390" cy="5558791"/>
          </a:xfrm>
        </p:spPr>
        <p:txBody>
          <a:bodyPr>
            <a:normAutofit fontScale="25000" lnSpcReduction="20000"/>
          </a:bodyPr>
          <a:lstStyle/>
          <a:p>
            <a:r>
              <a:rPr lang="en-US" altLang="zh-CN" sz="12800" dirty="0">
                <a:solidFill>
                  <a:srgbClr val="FF0000"/>
                </a:solidFill>
              </a:rPr>
              <a:t>2020</a:t>
            </a:r>
            <a:r>
              <a:rPr lang="zh-CN" altLang="en-US" sz="12800" dirty="0">
                <a:solidFill>
                  <a:srgbClr val="FF0000"/>
                </a:solidFill>
              </a:rPr>
              <a:t>版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>
                <a:solidFill>
                  <a:srgbClr val="FF0000"/>
                </a:solidFill>
              </a:rPr>
              <a:t>1.突出理念引领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/>
              <a:t>贯彻落实“安全第一，预防为主，综合治理”的安全生产方针，牢固树立安全生产红线意识，用先进的安全生产理念、明确的安全生产目标，指导煤矿开展安全生产工作。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>
                <a:solidFill>
                  <a:srgbClr val="FF0000"/>
                </a:solidFill>
              </a:rPr>
              <a:t>2.发挥领导作用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/>
              <a:t>领导作用是煤矿安全生产管理的关键。煤矿矿长应发挥领导表率作用，具有风险意识，实施并兑现安全承诺，落实安全生产主体责任，提供必要的机构、人员、制度、技术、资金等保障，有效推动安全生产标准化管理体系运行，实现安全管理全员参与。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>
                <a:solidFill>
                  <a:srgbClr val="FF0000"/>
                </a:solidFill>
              </a:rPr>
              <a:t>３.强化风险意识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/>
              <a:t>建立风险分级管控、隐患排查治理双重预防机制，增强煤矿矿长、总工程师等管理人员、专业技术人员风险意识，实现安全生产源头管控，不断推动关口前移。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>
                <a:solidFill>
                  <a:srgbClr val="FF0000"/>
                </a:solidFill>
              </a:rPr>
              <a:t>４.注重过程控制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/>
              <a:t>过程控制是煤矿安全生产管理的核心。建立并落实管理制度，强化现场管理，定期开展安全生产检查和管理行为、操作行为纠偏，实施安全生产各环节的过程控制。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>
                <a:solidFill>
                  <a:srgbClr val="FF0000"/>
                </a:solidFill>
              </a:rPr>
              <a:t>５.依靠科技进步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/>
              <a:t>健全技术管理体系，开展技术创新,推广先进实用技术、装备、工艺，优化生产系统，推动煤矿减水平、减头面、减人员；努力提升煤矿机械化、自动化、信息化、智能化水平，升级完善安全监控系统，持续提高安全保障能力。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>
                <a:solidFill>
                  <a:srgbClr val="FF0000"/>
                </a:solidFill>
              </a:rPr>
              <a:t>6.加强现场管理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/>
              <a:t>加强岗位安全生产责任制落实，强化现场作业人员安全知识与技能的培养和应用，上标准岗、干标准活，实现岗位作业流程标准化。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>
                <a:solidFill>
                  <a:srgbClr val="FF0000"/>
                </a:solidFill>
              </a:rPr>
              <a:t>7.推动持续改进</a:t>
            </a:r>
          </a:p>
          <a:p>
            <a:pPr fontAlgn="auto">
              <a:lnSpc>
                <a:spcPct val="120000"/>
              </a:lnSpc>
              <a:spcBef>
                <a:spcPts val="500"/>
              </a:spcBef>
            </a:pPr>
            <a:r>
              <a:rPr lang="zh-CN" altLang="en-US" sz="4800" dirty="0"/>
              <a:t>根据安全生产实际效果，强化目标导向、问题导向和结果导向，不断调整完善安全生产标准化管理体系和运行机制，推动安全管理水平持续提升。</a:t>
            </a:r>
          </a:p>
        </p:txBody>
      </p:sp>
      <p:sp>
        <p:nvSpPr>
          <p:cNvPr id="4" name="正文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483350" y="719455"/>
            <a:ext cx="5400040" cy="5901690"/>
          </a:xfrm>
          <a:prstGeom prst="rect">
            <a:avLst/>
          </a:prstGeom>
        </p:spPr>
        <p:txBody>
          <a:bodyPr vert="horz" wrap="square" lIns="0" tIns="0" rIns="0" bIns="0" rtlCol="0">
            <a:normAutofit fontScale="77500" lnSpcReduction="1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400">
                <a:solidFill>
                  <a:srgbClr val="FFFF00"/>
                </a:solidFill>
              </a:rPr>
              <a:t>2024</a:t>
            </a:r>
            <a:r>
              <a:rPr lang="zh-CN" altLang="en-US" sz="3400">
                <a:solidFill>
                  <a:srgbClr val="FFFF00"/>
                </a:solidFill>
              </a:rPr>
              <a:t>版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>
                <a:solidFill>
                  <a:srgbClr val="FFFF00"/>
                </a:solidFill>
              </a:rPr>
              <a:t>1.突出目标导向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/>
              <a:t>贯彻落实“安全第一、预防为主、综合治理”的安全生产 方针，牢固树立安全生产红线意识，用明确的安全生产目标， 指导煤矿开展安全生产工作。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>
                <a:solidFill>
                  <a:srgbClr val="FFFF00"/>
                </a:solidFill>
              </a:rPr>
              <a:t>2.健全双控机制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/>
              <a:t>建立安全风险分级管控、隐患排查治理双重预防机制，增 强煤矿全体从业人员风险意识和隐患排查能力，实现安全生产 源头管控，不断推动关口前移。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>
                <a:solidFill>
                  <a:srgbClr val="FFFF00"/>
                </a:solidFill>
              </a:rPr>
              <a:t>3.聚焦事故预防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/>
              <a:t>突出煤矿重大灾害防治，加强隐蔽致灾因素动态普查，强 化灾害超前治理和源头控制，有效防范和化解系统性安全风险。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>
                <a:solidFill>
                  <a:srgbClr val="FFFF00"/>
                </a:solidFill>
              </a:rPr>
              <a:t>4.强化现场管理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/>
              <a:t>制定并落实全员安全生产责任制，强化现场作业人员安全 知识与技能的培养和应用，推动上标准岗、干标准活，提升现 场管理水平。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>
                <a:solidFill>
                  <a:srgbClr val="FFFF00"/>
                </a:solidFill>
              </a:rPr>
              <a:t>5.注重过程控制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/>
              <a:t>建立并落实管理制度，定期开展安全生产检查和管理行为、 操作行为纠偏，实施安全生产各环节的过程控制，推动安全管 理水平持续提升。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>
                <a:solidFill>
                  <a:srgbClr val="FFFF00"/>
                </a:solidFill>
              </a:rPr>
              <a:t>6.依靠科技进步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/>
              <a:t>优化生产系统，推动煤矿减水平、减采区、减采掘工作面、 减人员，推广先进实用技术、装备、工艺，提升煤矿机械化、 自动化、信息化、智能化水平，持续提高安全保障能力。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>
                <a:solidFill>
                  <a:srgbClr val="FFFF00"/>
                </a:solidFill>
              </a:rPr>
              <a:t>7.坚持动态达标持续改进</a:t>
            </a:r>
          </a:p>
          <a:p>
            <a:pPr fontAlgn="auto">
              <a:lnSpc>
                <a:spcPct val="100000"/>
              </a:lnSpc>
              <a:spcBef>
                <a:spcPts val="500"/>
              </a:spcBef>
            </a:pPr>
            <a:r>
              <a:rPr lang="zh-CN" altLang="en-US" sz="1700"/>
              <a:t>坚持全面自查自评，加强标准化体系运行总结分析，不断 提高评估体系运行的有效性，制定改进措施并落实，确保动态 达标。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99085" y="-133985"/>
            <a:ext cx="11196955" cy="1213485"/>
          </a:xfrm>
        </p:spPr>
        <p:txBody>
          <a:bodyPr>
            <a:normAutofit/>
          </a:bodyPr>
          <a:lstStyle/>
          <a:p>
            <a:r>
              <a:rPr lang="zh-CN" altLang="en-US" sz="3555">
                <a:solidFill>
                  <a:schemeClr val="accent1"/>
                </a:solidFill>
                <a:sym typeface="+mn-ea"/>
              </a:rPr>
              <a:t>总则：体系结构变化</a:t>
            </a:r>
            <a:r>
              <a:rPr lang="zh-CN" altLang="en-US" sz="2800">
                <a:solidFill>
                  <a:schemeClr val="accent1"/>
                </a:solidFill>
                <a:sym typeface="+mn-ea"/>
              </a:rPr>
              <a:t>（弱化了资料权重，取消了职业病防治内容）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67030" y="1185545"/>
            <a:ext cx="5400040" cy="5571490"/>
          </a:xfrm>
        </p:spPr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2020</a:t>
            </a:r>
            <a:r>
              <a:rPr lang="zh-CN" altLang="en-US">
                <a:solidFill>
                  <a:srgbClr val="FF0000"/>
                </a:solidFill>
              </a:rPr>
              <a:t>版</a:t>
            </a:r>
          </a:p>
          <a:p>
            <a:endParaRPr lang="zh-CN" altLang="en-US" sz="1600"/>
          </a:p>
        </p:txBody>
      </p:sp>
      <p:sp>
        <p:nvSpPr>
          <p:cNvPr id="4" name="正文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318250" y="1185545"/>
            <a:ext cx="5400040" cy="54356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rgbClr val="FFFF00"/>
                </a:solidFill>
              </a:rPr>
              <a:t>2024</a:t>
            </a:r>
            <a:r>
              <a:rPr lang="zh-CN" altLang="en-US">
                <a:solidFill>
                  <a:srgbClr val="FFFF00"/>
                </a:solidFill>
              </a:rPr>
              <a:t>版</a:t>
            </a:r>
          </a:p>
          <a:p>
            <a:endParaRPr lang="zh-CN" altLang="en-US" sz="1600">
              <a:solidFill>
                <a:srgbClr val="FFFF00"/>
              </a:solidFill>
            </a:endParaRPr>
          </a:p>
        </p:txBody>
      </p:sp>
      <p:pic>
        <p:nvPicPr>
          <p:cNvPr id="5" name="图片 4" descr="b9ca3b2bcb8c881aaaafd9586e240b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30" y="1610995"/>
            <a:ext cx="5400040" cy="5010150"/>
          </a:xfrm>
          <a:prstGeom prst="rect">
            <a:avLst/>
          </a:prstGeom>
        </p:spPr>
      </p:pic>
      <p:pic>
        <p:nvPicPr>
          <p:cNvPr id="6" name="图片 5" descr="577704479fbdb06f8b3d8e1a46e45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250" y="1610360"/>
            <a:ext cx="5400040" cy="5010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50660" y="2616200"/>
            <a:ext cx="4165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方正大黑简体" panose="02000000000000000000" charset="-122"/>
                <a:ea typeface="方正大黑简体" panose="02000000000000000000" charset="-122"/>
                <a:sym typeface="方正大黑简体" panose="02000000000000000000" charset="-122"/>
              </a:rPr>
              <a:t>一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555">
                <a:solidFill>
                  <a:schemeClr val="accent1"/>
                </a:solidFill>
                <a:sym typeface="+mn-ea"/>
              </a:rPr>
              <a:t>新标准化管理体系与旧体系的变化</a:t>
            </a: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6240" y="1185545"/>
            <a:ext cx="11445875" cy="5571490"/>
          </a:xfrm>
        </p:spPr>
        <p:txBody>
          <a:bodyPr/>
          <a:lstStyle/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一、文件性质改变。</a:t>
            </a:r>
            <a:r>
              <a:rPr 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从试行文件向正式文件转变（取消了旧版的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试行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）。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二、由资料和质量管理并重的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八位一体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再次调整为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三位一体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，改变了评分体系。安全基础管理、重大灾害防治、专业管理。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三、评分体系的部分转变。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 eaLnBrk="1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1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、新体系将设定安全生产目标，建立健全安全生产管理部门，健全完</a:t>
            </a:r>
            <a:r>
              <a:rPr 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善安全生产责任制和管理制度，明确安全责任范围，提高从业人员素质和技能。对生产过程中发生不同等级事故、伤害的可能性进行辨识评估，预先采取规避、消除或控制安全风险的措施。对生产过程中安全风险管控措施落实情况和人的不安全行为、物的不安全状态、环境的不安全条件和管理的缺陷进行检查、登记、治理、验收、销号，实现隐患闭环管理融合在一起，形成了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安全基础管理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专业。安全基础管理基本原型为原来的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理念目标和矿长安全承诺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组织机构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安全生产责任制及安全管理制度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安全风险分级管控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事故隐患排查治理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”“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持续改进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等。</a:t>
            </a:r>
            <a:endParaRPr lang="zh-CN" altLang="en-US" sz="160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e"/>
  <p:tag name="KSO_WM_UNIT_INDEX" val="2"/>
  <p:tag name="KSO_WM_BEAUTIFY_FLAG" val="#wm#"/>
  <p:tag name="KSO_WM_TAG_VERSION" val="3.0"/>
  <p:tag name="KSO_WM_UNIT_PRESET_TEXT" val="年号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4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6339"/>
  <p:tag name="KSO_WM_TEMPLATE_CATEGORY" val="custom"/>
  <p:tag name="KSO_WM_SLIDE_INDEX" val="1"/>
  <p:tag name="KSO_WM_SLIDE_ID" val="custom20236339_1"/>
  <p:tag name="KSO_WM_TEMPLATE_MASTER_TYPE" val="0"/>
  <p:tag name="KSO_WM_SLIDE_LAYOUT" val="a_b_f"/>
  <p:tag name="KSO_WM_SLIDE_LAYOUT_CNT" val="1_1_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13"/>
  <p:tag name="KSO_WM_UNIT_TEXT_TYPE" val="1"/>
  <p:tag name="KSO_WM_UNIT_PRESET_TEXT" val="20XX年度总结&#10;拼搏奋进，铸就辉煌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6339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2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39"/>
  <p:tag name="KSO_WM_TEMPLATE_CATEGORY" val="custom"/>
  <p:tag name="KSO_WM_SLIDE_INDEX" val="8"/>
  <p:tag name="KSO_WM_SLIDE_ID" val="custom2023633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39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ISCONTENTSTITLE" val="0"/>
  <p:tag name="KSO_WM_UNIT_VALUE" val="29"/>
  <p:tag name="KSO_WM_UNIT_TEXT_TYPE" val="1"/>
  <p:tag name="KSO_WM_UNIT_PRESET_TEXT" val="单击此处添加标题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ID" val="custom20236339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39"/>
  <p:tag name="KSO_WM_TEMPLATE_CATEGORY" val="custom"/>
  <p:tag name="KSO_WM_UNIT_VALUE" val="340"/>
  <p:tag name="KSO_WM_UNIT_TEXT_TYPE" val="1"/>
  <p:tag name="KSO_WM_UNIT_PRESET_TEXT" val="单击此处添加文本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e"/>
  <p:tag name="KSO_WM_UNIT_INDEX" val="2"/>
  <p:tag name="KSO_WM_BEAUTIFY_FLAG" val="#wm#"/>
  <p:tag name="KSO_WM_TAG_VERSION" val="3.0"/>
  <p:tag name="KSO_WM_UNIT_PRESET_TEXT" val="年号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5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33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33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339"/>
  <p:tag name="KSO_WM_TEMPLATE_CATEGORY" val="custom"/>
  <p:tag name="KSO_WM_TEMPLATE_MASTER_TYPE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商务风黑金质感职场办公">
  <a:themeElements>
    <a:clrScheme name="自定义 54">
      <a:dk1>
        <a:srgbClr val="000000"/>
      </a:dk1>
      <a:lt1>
        <a:srgbClr val="FFFFFF"/>
      </a:lt1>
      <a:dk2>
        <a:srgbClr val="2B1C00"/>
      </a:dk2>
      <a:lt2>
        <a:srgbClr val="FEF5DD"/>
      </a:lt2>
      <a:accent1>
        <a:srgbClr val="F2B256"/>
      </a:accent1>
      <a:accent2>
        <a:srgbClr val="D7C145"/>
      </a:accent2>
      <a:accent3>
        <a:srgbClr val="FF8621"/>
      </a:accent3>
      <a:accent4>
        <a:srgbClr val="BF9967"/>
      </a:accent4>
      <a:accent5>
        <a:srgbClr val="A8653F"/>
      </a:accent5>
      <a:accent6>
        <a:srgbClr val="B69E90"/>
      </a:accent6>
      <a:hlink>
        <a:srgbClr val="658BD5"/>
      </a:hlink>
      <a:folHlink>
        <a:srgbClr val="A16AA5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4649</Words>
  <Application>Microsoft Office PowerPoint</Application>
  <PresentationFormat>宽屏</PresentationFormat>
  <Paragraphs>186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微软雅黑</vt:lpstr>
      <vt:lpstr>方正大黑简体</vt:lpstr>
      <vt:lpstr>Arial</vt:lpstr>
      <vt:lpstr>Times New Roman</vt:lpstr>
      <vt:lpstr>Calibri</vt:lpstr>
      <vt:lpstr>WPS</vt:lpstr>
      <vt:lpstr>商务风黑金质感职场办公</vt:lpstr>
      <vt:lpstr>2024年版  煤矿安全生产标准化管理体系基本要求  新旧对比</vt:lpstr>
      <vt:lpstr>考核定级办法</vt:lpstr>
      <vt:lpstr>考核定级办法(一级标准化验收要求）</vt:lpstr>
      <vt:lpstr>考核定级办法（延期办理）</vt:lpstr>
      <vt:lpstr>考核定级办法：明确了对一级煤矿激励政策</vt:lpstr>
      <vt:lpstr>总则：取消了限制达标煤矿的基本条件</vt:lpstr>
      <vt:lpstr>总则：基本原则</vt:lpstr>
      <vt:lpstr>总则：体系结构变化（弱化了资料权重，取消了职业病防治内容）</vt:lpstr>
      <vt:lpstr>新标准化管理体系与旧体系的变化</vt:lpstr>
      <vt:lpstr>新标准化管理体系与旧体系的变化</vt:lpstr>
      <vt:lpstr>新标准化管理体系与旧体系的变化</vt:lpstr>
      <vt:lpstr>新标准化管理体系与旧体系的变化</vt:lpstr>
      <vt:lpstr>第一部分：安全基础管理</vt:lpstr>
      <vt:lpstr>第二部分：重大灾害防治</vt:lpstr>
      <vt:lpstr>第三部分：1、通风</vt:lpstr>
      <vt:lpstr>第二部分：2、地质测量</vt:lpstr>
      <vt:lpstr>第二部分：3、采煤</vt:lpstr>
      <vt:lpstr>第二部分：4、掘进</vt:lpstr>
      <vt:lpstr>第二部分：5、机电</vt:lpstr>
      <vt:lpstr>第二部分：7、调度应急和“三堂一舍”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2024年版  煤矿安全生产标准化管理体系基本要求  新旧对比</dc:title>
  <dc:creator>煤矿政策法规大全</dc:creator>
  <cp:lastModifiedBy>虎 徐</cp:lastModifiedBy>
  <cp:revision>8</cp:revision>
  <dcterms:created xsi:type="dcterms:W3CDTF">2023-08-09T12:44:00Z</dcterms:created>
  <dcterms:modified xsi:type="dcterms:W3CDTF">2024-11-09T12:00:41Z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2052-11.8.2.8506</vt:lpwstr>
  </property>
</Properties>
</file>